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390" r:id="rId2"/>
    <p:sldId id="292" r:id="rId3"/>
    <p:sldId id="367" r:id="rId4"/>
    <p:sldId id="310" r:id="rId5"/>
    <p:sldId id="314" r:id="rId6"/>
    <p:sldId id="337" r:id="rId7"/>
    <p:sldId id="338" r:id="rId8"/>
    <p:sldId id="339" r:id="rId9"/>
    <p:sldId id="366" r:id="rId10"/>
    <p:sldId id="391" r:id="rId11"/>
    <p:sldId id="397" r:id="rId12"/>
    <p:sldId id="392" r:id="rId13"/>
    <p:sldId id="373" r:id="rId14"/>
    <p:sldId id="352" r:id="rId15"/>
    <p:sldId id="354" r:id="rId16"/>
    <p:sldId id="353" r:id="rId17"/>
    <p:sldId id="369" r:id="rId18"/>
    <p:sldId id="356" r:id="rId19"/>
    <p:sldId id="340" r:id="rId20"/>
    <p:sldId id="341" r:id="rId21"/>
    <p:sldId id="342" r:id="rId22"/>
    <p:sldId id="343" r:id="rId23"/>
    <p:sldId id="382" r:id="rId24"/>
    <p:sldId id="383" r:id="rId25"/>
    <p:sldId id="357" r:id="rId26"/>
    <p:sldId id="358" r:id="rId27"/>
    <p:sldId id="393" r:id="rId28"/>
    <p:sldId id="359" r:id="rId29"/>
    <p:sldId id="350" r:id="rId30"/>
    <p:sldId id="346" r:id="rId31"/>
    <p:sldId id="347" r:id="rId32"/>
    <p:sldId id="348" r:id="rId33"/>
    <p:sldId id="349" r:id="rId34"/>
    <p:sldId id="368" r:id="rId35"/>
    <p:sldId id="355" r:id="rId36"/>
    <p:sldId id="372" r:id="rId37"/>
    <p:sldId id="374" r:id="rId38"/>
    <p:sldId id="371" r:id="rId39"/>
    <p:sldId id="345" r:id="rId40"/>
    <p:sldId id="360" r:id="rId41"/>
    <p:sldId id="394" r:id="rId42"/>
    <p:sldId id="384" r:id="rId43"/>
    <p:sldId id="361" r:id="rId44"/>
    <p:sldId id="385" r:id="rId45"/>
    <p:sldId id="362" r:id="rId46"/>
    <p:sldId id="386" r:id="rId47"/>
    <p:sldId id="379" r:id="rId48"/>
    <p:sldId id="388" r:id="rId49"/>
    <p:sldId id="363" r:id="rId50"/>
    <p:sldId id="380" r:id="rId51"/>
    <p:sldId id="389" r:id="rId52"/>
    <p:sldId id="381" r:id="rId53"/>
    <p:sldId id="364" r:id="rId54"/>
    <p:sldId id="395" r:id="rId55"/>
    <p:sldId id="376" r:id="rId56"/>
    <p:sldId id="378" r:id="rId57"/>
    <p:sldId id="377" r:id="rId58"/>
    <p:sldId id="365" r:id="rId59"/>
    <p:sldId id="396" r:id="rId60"/>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C5FB85-98D2-4DD9-A844-0CC9B1F8D223}">
          <p14:sldIdLst>
            <p14:sldId id="390"/>
            <p14:sldId id="292"/>
            <p14:sldId id="367"/>
            <p14:sldId id="310"/>
            <p14:sldId id="314"/>
            <p14:sldId id="337"/>
            <p14:sldId id="338"/>
            <p14:sldId id="339"/>
            <p14:sldId id="366"/>
            <p14:sldId id="391"/>
            <p14:sldId id="397"/>
            <p14:sldId id="392"/>
            <p14:sldId id="373"/>
            <p14:sldId id="352"/>
            <p14:sldId id="354"/>
            <p14:sldId id="353"/>
            <p14:sldId id="369"/>
            <p14:sldId id="356"/>
            <p14:sldId id="340"/>
            <p14:sldId id="341"/>
            <p14:sldId id="342"/>
            <p14:sldId id="343"/>
            <p14:sldId id="382"/>
            <p14:sldId id="383"/>
            <p14:sldId id="357"/>
            <p14:sldId id="358"/>
            <p14:sldId id="393"/>
            <p14:sldId id="359"/>
            <p14:sldId id="350"/>
            <p14:sldId id="346"/>
            <p14:sldId id="347"/>
            <p14:sldId id="348"/>
            <p14:sldId id="349"/>
            <p14:sldId id="368"/>
            <p14:sldId id="355"/>
            <p14:sldId id="372"/>
            <p14:sldId id="374"/>
            <p14:sldId id="371"/>
            <p14:sldId id="345"/>
            <p14:sldId id="360"/>
            <p14:sldId id="394"/>
            <p14:sldId id="384"/>
            <p14:sldId id="361"/>
            <p14:sldId id="385"/>
            <p14:sldId id="362"/>
            <p14:sldId id="386"/>
            <p14:sldId id="379"/>
            <p14:sldId id="388"/>
            <p14:sldId id="363"/>
            <p14:sldId id="380"/>
            <p14:sldId id="389"/>
            <p14:sldId id="381"/>
            <p14:sldId id="364"/>
            <p14:sldId id="395"/>
            <p14:sldId id="376"/>
            <p14:sldId id="378"/>
            <p14:sldId id="377"/>
            <p14:sldId id="365"/>
            <p14:sldId id="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E5E"/>
    <a:srgbClr val="499100"/>
    <a:srgbClr val="000000"/>
    <a:srgbClr val="4C9115"/>
    <a:srgbClr val="C0E2A8"/>
    <a:srgbClr val="FFEFC9"/>
    <a:srgbClr val="D9D9D9"/>
    <a:srgbClr val="6666FF"/>
    <a:srgbClr val="4C7D15"/>
    <a:srgbClr val="69AF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9"/>
    <p:restoredTop sz="91387"/>
  </p:normalViewPr>
  <p:slideViewPr>
    <p:cSldViewPr snapToGrid="0">
      <p:cViewPr varScale="1">
        <p:scale>
          <a:sx n="104" d="100"/>
          <a:sy n="104" d="100"/>
        </p:scale>
        <p:origin x="464" y="192"/>
      </p:cViewPr>
      <p:guideLst/>
    </p:cSldViewPr>
  </p:slideViewPr>
  <p:outlineViewPr>
    <p:cViewPr>
      <p:scale>
        <a:sx n="33" d="100"/>
        <a:sy n="33" d="100"/>
      </p:scale>
      <p:origin x="0" y="-23064"/>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66" Type="http://schemas.microsoft.com/office/2015/10/relationships/revisionInfo" Target="revisionInfo.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9" tIns="46480" rIns="92959" bIns="46480" rtlCol="0"/>
          <a:lstStyle>
            <a:lvl1pPr algn="l">
              <a:defRPr sz="13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9" tIns="46480" rIns="92959" bIns="46480" rtlCol="0"/>
          <a:lstStyle>
            <a:lvl1pPr algn="r">
              <a:defRPr sz="1300"/>
            </a:lvl1pPr>
          </a:lstStyle>
          <a:p>
            <a:fld id="{349C9D11-3065-504F-BDA9-24A6FCC0BFAF}" type="datetimeFigureOut">
              <a:rPr lang="en-US" smtClean="0"/>
              <a:t>8/3/17</a:t>
            </a:fld>
            <a:endParaRPr lang="en-US"/>
          </a:p>
        </p:txBody>
      </p:sp>
      <p:sp>
        <p:nvSpPr>
          <p:cNvPr id="4" name="Slide Image Placeholder 3"/>
          <p:cNvSpPr>
            <a:spLocks noGrp="1" noRot="1" noChangeAspect="1"/>
          </p:cNvSpPr>
          <p:nvPr>
            <p:ph type="sldImg" idx="2"/>
          </p:nvPr>
        </p:nvSpPr>
        <p:spPr>
          <a:xfrm>
            <a:off x="708025" y="1160463"/>
            <a:ext cx="5568950" cy="3133725"/>
          </a:xfrm>
          <a:prstGeom prst="rect">
            <a:avLst/>
          </a:prstGeom>
          <a:noFill/>
          <a:ln w="12700">
            <a:solidFill>
              <a:prstClr val="black"/>
            </a:solidFill>
          </a:ln>
        </p:spPr>
        <p:txBody>
          <a:bodyPr vert="horz" lIns="92959" tIns="46480" rIns="92959" bIns="46480"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9" tIns="46480" rIns="92959" bIns="464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9" tIns="46480" rIns="92959" bIns="46480" rtlCol="0" anchor="b"/>
          <a:lstStyle>
            <a:lvl1pPr algn="l">
              <a:defRPr sz="13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9" tIns="46480" rIns="92959" bIns="46480" rtlCol="0" anchor="b"/>
          <a:lstStyle>
            <a:lvl1pPr algn="r">
              <a:defRPr sz="1300"/>
            </a:lvl1pPr>
          </a:lstStyle>
          <a:p>
            <a:fld id="{6A03346F-1A88-8646-993F-74B772407F2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03346F-1A88-8646-993F-74B772407F2F}" type="slidenum">
              <a:rPr lang="en-US" smtClean="0"/>
              <a:t>1</a:t>
            </a:fld>
            <a:endParaRPr lang="en-US"/>
          </a:p>
        </p:txBody>
      </p:sp>
    </p:spTree>
    <p:extLst>
      <p:ext uri="{BB962C8B-B14F-4D97-AF65-F5344CB8AC3E}">
        <p14:creationId xmlns:p14="http://schemas.microsoft.com/office/powerpoint/2010/main" val="107385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14</a:t>
            </a:fld>
            <a:endParaRPr lang="en-US"/>
          </a:p>
        </p:txBody>
      </p:sp>
    </p:spTree>
    <p:extLst>
      <p:ext uri="{BB962C8B-B14F-4D97-AF65-F5344CB8AC3E}">
        <p14:creationId xmlns:p14="http://schemas.microsoft.com/office/powerpoint/2010/main" val="383032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15</a:t>
            </a:fld>
            <a:endParaRPr lang="en-US"/>
          </a:p>
        </p:txBody>
      </p:sp>
    </p:spTree>
    <p:extLst>
      <p:ext uri="{BB962C8B-B14F-4D97-AF65-F5344CB8AC3E}">
        <p14:creationId xmlns:p14="http://schemas.microsoft.com/office/powerpoint/2010/main" val="3972906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16</a:t>
            </a:fld>
            <a:endParaRPr lang="en-US"/>
          </a:p>
        </p:txBody>
      </p:sp>
    </p:spTree>
    <p:extLst>
      <p:ext uri="{BB962C8B-B14F-4D97-AF65-F5344CB8AC3E}">
        <p14:creationId xmlns:p14="http://schemas.microsoft.com/office/powerpoint/2010/main" val="556563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17</a:t>
            </a:fld>
            <a:endParaRPr lang="en-US"/>
          </a:p>
        </p:txBody>
      </p:sp>
    </p:spTree>
    <p:extLst>
      <p:ext uri="{BB962C8B-B14F-4D97-AF65-F5344CB8AC3E}">
        <p14:creationId xmlns:p14="http://schemas.microsoft.com/office/powerpoint/2010/main" val="404343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18</a:t>
            </a:fld>
            <a:endParaRPr lang="en-US"/>
          </a:p>
        </p:txBody>
      </p:sp>
    </p:spTree>
    <p:extLst>
      <p:ext uri="{BB962C8B-B14F-4D97-AF65-F5344CB8AC3E}">
        <p14:creationId xmlns:p14="http://schemas.microsoft.com/office/powerpoint/2010/main" val="918704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19</a:t>
            </a:fld>
            <a:endParaRPr lang="en-US"/>
          </a:p>
        </p:txBody>
      </p:sp>
    </p:spTree>
    <p:extLst>
      <p:ext uri="{BB962C8B-B14F-4D97-AF65-F5344CB8AC3E}">
        <p14:creationId xmlns:p14="http://schemas.microsoft.com/office/powerpoint/2010/main" val="341779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21</a:t>
            </a:fld>
            <a:endParaRPr lang="en-US"/>
          </a:p>
        </p:txBody>
      </p:sp>
    </p:spTree>
    <p:extLst>
      <p:ext uri="{BB962C8B-B14F-4D97-AF65-F5344CB8AC3E}">
        <p14:creationId xmlns:p14="http://schemas.microsoft.com/office/powerpoint/2010/main" val="635376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22</a:t>
            </a:fld>
            <a:endParaRPr lang="en-US"/>
          </a:p>
        </p:txBody>
      </p:sp>
    </p:spTree>
    <p:extLst>
      <p:ext uri="{BB962C8B-B14F-4D97-AF65-F5344CB8AC3E}">
        <p14:creationId xmlns:p14="http://schemas.microsoft.com/office/powerpoint/2010/main" val="405833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23</a:t>
            </a:fld>
            <a:endParaRPr lang="en-US"/>
          </a:p>
        </p:txBody>
      </p:sp>
    </p:spTree>
    <p:extLst>
      <p:ext uri="{BB962C8B-B14F-4D97-AF65-F5344CB8AC3E}">
        <p14:creationId xmlns:p14="http://schemas.microsoft.com/office/powerpoint/2010/main" val="138661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25</a:t>
            </a:fld>
            <a:endParaRPr lang="en-US"/>
          </a:p>
        </p:txBody>
      </p:sp>
    </p:spTree>
    <p:extLst>
      <p:ext uri="{BB962C8B-B14F-4D97-AF65-F5344CB8AC3E}">
        <p14:creationId xmlns:p14="http://schemas.microsoft.com/office/powerpoint/2010/main" val="66152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a:t>
            </a:fld>
            <a:endParaRPr lang="en-US"/>
          </a:p>
        </p:txBody>
      </p:sp>
    </p:spTree>
    <p:extLst>
      <p:ext uri="{BB962C8B-B14F-4D97-AF65-F5344CB8AC3E}">
        <p14:creationId xmlns:p14="http://schemas.microsoft.com/office/powerpoint/2010/main" val="815091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26</a:t>
            </a:fld>
            <a:endParaRPr lang="en-US"/>
          </a:p>
        </p:txBody>
      </p:sp>
    </p:spTree>
    <p:extLst>
      <p:ext uri="{BB962C8B-B14F-4D97-AF65-F5344CB8AC3E}">
        <p14:creationId xmlns:p14="http://schemas.microsoft.com/office/powerpoint/2010/main" val="81366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27</a:t>
            </a:fld>
            <a:endParaRPr lang="en-US"/>
          </a:p>
        </p:txBody>
      </p:sp>
    </p:spTree>
    <p:extLst>
      <p:ext uri="{BB962C8B-B14F-4D97-AF65-F5344CB8AC3E}">
        <p14:creationId xmlns:p14="http://schemas.microsoft.com/office/powerpoint/2010/main" val="151146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28</a:t>
            </a:fld>
            <a:endParaRPr lang="en-US"/>
          </a:p>
        </p:txBody>
      </p:sp>
    </p:spTree>
    <p:extLst>
      <p:ext uri="{BB962C8B-B14F-4D97-AF65-F5344CB8AC3E}">
        <p14:creationId xmlns:p14="http://schemas.microsoft.com/office/powerpoint/2010/main" val="2631653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29</a:t>
            </a:fld>
            <a:endParaRPr lang="en-US"/>
          </a:p>
        </p:txBody>
      </p:sp>
    </p:spTree>
    <p:extLst>
      <p:ext uri="{BB962C8B-B14F-4D97-AF65-F5344CB8AC3E}">
        <p14:creationId xmlns:p14="http://schemas.microsoft.com/office/powerpoint/2010/main" val="1134499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30</a:t>
            </a:fld>
            <a:endParaRPr lang="en-US"/>
          </a:p>
        </p:txBody>
      </p:sp>
    </p:spTree>
    <p:extLst>
      <p:ext uri="{BB962C8B-B14F-4D97-AF65-F5344CB8AC3E}">
        <p14:creationId xmlns:p14="http://schemas.microsoft.com/office/powerpoint/2010/main" val="295011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31</a:t>
            </a:fld>
            <a:endParaRPr lang="en-US"/>
          </a:p>
        </p:txBody>
      </p:sp>
    </p:spTree>
    <p:extLst>
      <p:ext uri="{BB962C8B-B14F-4D97-AF65-F5344CB8AC3E}">
        <p14:creationId xmlns:p14="http://schemas.microsoft.com/office/powerpoint/2010/main" val="679160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32</a:t>
            </a:fld>
            <a:endParaRPr lang="en-US"/>
          </a:p>
        </p:txBody>
      </p:sp>
    </p:spTree>
    <p:extLst>
      <p:ext uri="{BB962C8B-B14F-4D97-AF65-F5344CB8AC3E}">
        <p14:creationId xmlns:p14="http://schemas.microsoft.com/office/powerpoint/2010/main" val="2284768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33</a:t>
            </a:fld>
            <a:endParaRPr lang="en-US"/>
          </a:p>
        </p:txBody>
      </p:sp>
    </p:spTree>
    <p:extLst>
      <p:ext uri="{BB962C8B-B14F-4D97-AF65-F5344CB8AC3E}">
        <p14:creationId xmlns:p14="http://schemas.microsoft.com/office/powerpoint/2010/main" val="1413877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34</a:t>
            </a:fld>
            <a:endParaRPr lang="en-US"/>
          </a:p>
        </p:txBody>
      </p:sp>
    </p:spTree>
    <p:extLst>
      <p:ext uri="{BB962C8B-B14F-4D97-AF65-F5344CB8AC3E}">
        <p14:creationId xmlns:p14="http://schemas.microsoft.com/office/powerpoint/2010/main" val="1367923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35</a:t>
            </a:fld>
            <a:endParaRPr lang="en-US"/>
          </a:p>
        </p:txBody>
      </p:sp>
    </p:spTree>
    <p:extLst>
      <p:ext uri="{BB962C8B-B14F-4D97-AF65-F5344CB8AC3E}">
        <p14:creationId xmlns:p14="http://schemas.microsoft.com/office/powerpoint/2010/main" val="207660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9" indent="-174299">
              <a:buFontTx/>
              <a:buChar char="-"/>
            </a:pPr>
            <a:endParaRPr lang="en-US"/>
          </a:p>
        </p:txBody>
      </p:sp>
      <p:sp>
        <p:nvSpPr>
          <p:cNvPr id="4" name="Slide Number Placeholder 3"/>
          <p:cNvSpPr>
            <a:spLocks noGrp="1"/>
          </p:cNvSpPr>
          <p:nvPr>
            <p:ph type="sldNum" sz="quarter" idx="10"/>
          </p:nvPr>
        </p:nvSpPr>
        <p:spPr/>
        <p:txBody>
          <a:bodyPr/>
          <a:lstStyle/>
          <a:p>
            <a:fld id="{1C359062-85E1-4531-9C6A-6306DD3FEEE8}" type="slidenum">
              <a:rPr lang="en-US" smtClean="0"/>
              <a:t>4</a:t>
            </a:fld>
            <a:endParaRPr lang="en-US"/>
          </a:p>
        </p:txBody>
      </p:sp>
    </p:spTree>
    <p:extLst>
      <p:ext uri="{BB962C8B-B14F-4D97-AF65-F5344CB8AC3E}">
        <p14:creationId xmlns:p14="http://schemas.microsoft.com/office/powerpoint/2010/main" val="364637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36</a:t>
            </a:fld>
            <a:endParaRPr lang="en-US"/>
          </a:p>
        </p:txBody>
      </p:sp>
    </p:spTree>
    <p:extLst>
      <p:ext uri="{BB962C8B-B14F-4D97-AF65-F5344CB8AC3E}">
        <p14:creationId xmlns:p14="http://schemas.microsoft.com/office/powerpoint/2010/main" val="1893110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37</a:t>
            </a:fld>
            <a:endParaRPr lang="en-US"/>
          </a:p>
        </p:txBody>
      </p:sp>
    </p:spTree>
    <p:extLst>
      <p:ext uri="{BB962C8B-B14F-4D97-AF65-F5344CB8AC3E}">
        <p14:creationId xmlns:p14="http://schemas.microsoft.com/office/powerpoint/2010/main" val="408773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38</a:t>
            </a:fld>
            <a:endParaRPr lang="en-US"/>
          </a:p>
        </p:txBody>
      </p:sp>
    </p:spTree>
    <p:extLst>
      <p:ext uri="{BB962C8B-B14F-4D97-AF65-F5344CB8AC3E}">
        <p14:creationId xmlns:p14="http://schemas.microsoft.com/office/powerpoint/2010/main" val="220878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39</a:t>
            </a:fld>
            <a:endParaRPr lang="en-US"/>
          </a:p>
        </p:txBody>
      </p:sp>
    </p:spTree>
    <p:extLst>
      <p:ext uri="{BB962C8B-B14F-4D97-AF65-F5344CB8AC3E}">
        <p14:creationId xmlns:p14="http://schemas.microsoft.com/office/powerpoint/2010/main" val="737289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40</a:t>
            </a:fld>
            <a:endParaRPr lang="en-US"/>
          </a:p>
        </p:txBody>
      </p:sp>
    </p:spTree>
    <p:extLst>
      <p:ext uri="{BB962C8B-B14F-4D97-AF65-F5344CB8AC3E}">
        <p14:creationId xmlns:p14="http://schemas.microsoft.com/office/powerpoint/2010/main" val="1832813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41</a:t>
            </a:fld>
            <a:endParaRPr lang="en-US"/>
          </a:p>
        </p:txBody>
      </p:sp>
    </p:spTree>
    <p:extLst>
      <p:ext uri="{BB962C8B-B14F-4D97-AF65-F5344CB8AC3E}">
        <p14:creationId xmlns:p14="http://schemas.microsoft.com/office/powerpoint/2010/main" val="1732997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03346F-1A88-8646-993F-74B772407F2F}" type="slidenum">
              <a:rPr lang="en-US" smtClean="0"/>
              <a:t>43</a:t>
            </a:fld>
            <a:endParaRPr lang="en-US"/>
          </a:p>
        </p:txBody>
      </p:sp>
    </p:spTree>
    <p:extLst>
      <p:ext uri="{BB962C8B-B14F-4D97-AF65-F5344CB8AC3E}">
        <p14:creationId xmlns:p14="http://schemas.microsoft.com/office/powerpoint/2010/main" val="2069420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45</a:t>
            </a:fld>
            <a:endParaRPr lang="en-US"/>
          </a:p>
        </p:txBody>
      </p:sp>
    </p:spTree>
    <p:extLst>
      <p:ext uri="{BB962C8B-B14F-4D97-AF65-F5344CB8AC3E}">
        <p14:creationId xmlns:p14="http://schemas.microsoft.com/office/powerpoint/2010/main" val="459253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47</a:t>
            </a:fld>
            <a:endParaRPr lang="en-US"/>
          </a:p>
        </p:txBody>
      </p:sp>
    </p:spTree>
    <p:extLst>
      <p:ext uri="{BB962C8B-B14F-4D97-AF65-F5344CB8AC3E}">
        <p14:creationId xmlns:p14="http://schemas.microsoft.com/office/powerpoint/2010/main" val="1292250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49</a:t>
            </a:fld>
            <a:endParaRPr lang="en-US"/>
          </a:p>
        </p:txBody>
      </p:sp>
    </p:spTree>
    <p:extLst>
      <p:ext uri="{BB962C8B-B14F-4D97-AF65-F5344CB8AC3E}">
        <p14:creationId xmlns:p14="http://schemas.microsoft.com/office/powerpoint/2010/main" val="14658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solidFill>
                  <a:prstClr val="black"/>
                </a:solidFill>
                <a:latin typeface="Arial"/>
                <a:ea typeface="Arial"/>
                <a:cs typeface="Arial"/>
                <a:sym typeface="Arial"/>
              </a:rPr>
              <a:pPr>
                <a:buSzPct val="25000"/>
              </a:pPr>
              <a:t>5</a:t>
            </a:fld>
            <a:endParaRPr lang="en-US">
              <a:solidFill>
                <a:prstClr val="black"/>
              </a:solidFill>
              <a:latin typeface="Arial"/>
              <a:ea typeface="Arial"/>
              <a:cs typeface="Arial"/>
              <a:sym typeface="Arial"/>
            </a:endParaRPr>
          </a:p>
        </p:txBody>
      </p:sp>
    </p:spTree>
    <p:extLst>
      <p:ext uri="{BB962C8B-B14F-4D97-AF65-F5344CB8AC3E}">
        <p14:creationId xmlns:p14="http://schemas.microsoft.com/office/powerpoint/2010/main" val="1225178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50</a:t>
            </a:fld>
            <a:endParaRPr lang="en-US"/>
          </a:p>
        </p:txBody>
      </p:sp>
    </p:spTree>
    <p:extLst>
      <p:ext uri="{BB962C8B-B14F-4D97-AF65-F5344CB8AC3E}">
        <p14:creationId xmlns:p14="http://schemas.microsoft.com/office/powerpoint/2010/main" val="1539209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52</a:t>
            </a:fld>
            <a:endParaRPr lang="en-US"/>
          </a:p>
        </p:txBody>
      </p:sp>
    </p:spTree>
    <p:extLst>
      <p:ext uri="{BB962C8B-B14F-4D97-AF65-F5344CB8AC3E}">
        <p14:creationId xmlns:p14="http://schemas.microsoft.com/office/powerpoint/2010/main" val="36966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53</a:t>
            </a:fld>
            <a:endParaRPr lang="en-US"/>
          </a:p>
        </p:txBody>
      </p:sp>
    </p:spTree>
    <p:extLst>
      <p:ext uri="{BB962C8B-B14F-4D97-AF65-F5344CB8AC3E}">
        <p14:creationId xmlns:p14="http://schemas.microsoft.com/office/powerpoint/2010/main" val="2139930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54</a:t>
            </a:fld>
            <a:endParaRPr lang="en-US"/>
          </a:p>
        </p:txBody>
      </p:sp>
    </p:spTree>
    <p:extLst>
      <p:ext uri="{BB962C8B-B14F-4D97-AF65-F5344CB8AC3E}">
        <p14:creationId xmlns:p14="http://schemas.microsoft.com/office/powerpoint/2010/main" val="1735014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83F2E-5399-854A-9D0C-1F98CF3889D2}" type="slidenum">
              <a:rPr lang="en-US" smtClean="0"/>
              <a:t>55</a:t>
            </a:fld>
            <a:endParaRPr lang="en-US"/>
          </a:p>
        </p:txBody>
      </p:sp>
    </p:spTree>
    <p:extLst>
      <p:ext uri="{BB962C8B-B14F-4D97-AF65-F5344CB8AC3E}">
        <p14:creationId xmlns:p14="http://schemas.microsoft.com/office/powerpoint/2010/main" val="210625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C83F2E-5399-854A-9D0C-1F98CF3889D2}" type="slidenum">
              <a:rPr lang="en-US" smtClean="0"/>
              <a:t>57</a:t>
            </a:fld>
            <a:endParaRPr lang="en-US"/>
          </a:p>
        </p:txBody>
      </p:sp>
    </p:spTree>
    <p:extLst>
      <p:ext uri="{BB962C8B-B14F-4D97-AF65-F5344CB8AC3E}">
        <p14:creationId xmlns:p14="http://schemas.microsoft.com/office/powerpoint/2010/main" val="99680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58</a:t>
            </a:fld>
            <a:endParaRPr lang="en-US"/>
          </a:p>
        </p:txBody>
      </p:sp>
    </p:spTree>
    <p:extLst>
      <p:ext uri="{BB962C8B-B14F-4D97-AF65-F5344CB8AC3E}">
        <p14:creationId xmlns:p14="http://schemas.microsoft.com/office/powerpoint/2010/main" val="123936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6</a:t>
            </a:fld>
            <a:endParaRPr lang="en-US"/>
          </a:p>
        </p:txBody>
      </p:sp>
    </p:spTree>
    <p:extLst>
      <p:ext uri="{BB962C8B-B14F-4D97-AF65-F5344CB8AC3E}">
        <p14:creationId xmlns:p14="http://schemas.microsoft.com/office/powerpoint/2010/main" val="118792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7</a:t>
            </a:fld>
            <a:endParaRPr lang="en-US"/>
          </a:p>
        </p:txBody>
      </p:sp>
    </p:spTree>
    <p:extLst>
      <p:ext uri="{BB962C8B-B14F-4D97-AF65-F5344CB8AC3E}">
        <p14:creationId xmlns:p14="http://schemas.microsoft.com/office/powerpoint/2010/main" val="380635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9</a:t>
            </a:fld>
            <a:endParaRPr lang="en-US"/>
          </a:p>
        </p:txBody>
      </p:sp>
    </p:spTree>
    <p:extLst>
      <p:ext uri="{BB962C8B-B14F-4D97-AF65-F5344CB8AC3E}">
        <p14:creationId xmlns:p14="http://schemas.microsoft.com/office/powerpoint/2010/main" val="48412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10</a:t>
            </a:fld>
            <a:endParaRPr lang="en-US"/>
          </a:p>
        </p:txBody>
      </p:sp>
    </p:spTree>
    <p:extLst>
      <p:ext uri="{BB962C8B-B14F-4D97-AF65-F5344CB8AC3E}">
        <p14:creationId xmlns:p14="http://schemas.microsoft.com/office/powerpoint/2010/main" val="529431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03346F-1A88-8646-993F-74B772407F2F}" type="slidenum">
              <a:rPr lang="en-US" smtClean="0"/>
              <a:t>13</a:t>
            </a:fld>
            <a:endParaRPr lang="en-US"/>
          </a:p>
        </p:txBody>
      </p:sp>
    </p:spTree>
    <p:extLst>
      <p:ext uri="{BB962C8B-B14F-4D97-AF65-F5344CB8AC3E}">
        <p14:creationId xmlns:p14="http://schemas.microsoft.com/office/powerpoint/2010/main" val="3264315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8448085" y="34866"/>
            <a:ext cx="3739611" cy="215444"/>
          </a:xfrm>
          <a:prstGeom prst="rect">
            <a:avLst/>
          </a:prstGeom>
          <a:noFill/>
        </p:spPr>
        <p:txBody>
          <a:bodyPr wrap="square" rtlCol="0">
            <a:spAutoFit/>
          </a:bodyPr>
          <a:lstStyle/>
          <a:p>
            <a:pPr algn="r"/>
            <a:r>
              <a:rPr lang="en-US" sz="800" cap="all" spc="100">
                <a:solidFill>
                  <a:srgbClr val="515151"/>
                </a:solidFill>
              </a:rPr>
              <a:t>© 2016 Splunk Inc. Confidential. Internal use only.</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977590" y="213064"/>
            <a:ext cx="9054177" cy="2873153"/>
          </a:xfrm>
        </p:spPr>
        <p:txBody>
          <a:bodyPr anchor="b" anchorCtr="0">
            <a:noAutofit/>
          </a:bodyPr>
          <a:lstStyle>
            <a:lvl1pPr algn="l">
              <a:defRPr sz="6000" b="0"/>
            </a:lvl1pPr>
          </a:lstStyle>
          <a:p>
            <a:r>
              <a:rPr lang="en-US"/>
              <a:t>Presentation Title</a:t>
            </a:r>
          </a:p>
        </p:txBody>
      </p:sp>
      <p:sp>
        <p:nvSpPr>
          <p:cNvPr id="21" name="Text Placeholder 20"/>
          <p:cNvSpPr>
            <a:spLocks noGrp="1"/>
          </p:cNvSpPr>
          <p:nvPr>
            <p:ph type="body" sz="quarter" idx="12" hasCustomPrompt="1"/>
          </p:nvPr>
        </p:nvSpPr>
        <p:spPr>
          <a:xfrm>
            <a:off x="977590" y="3265629"/>
            <a:ext cx="7128442" cy="988280"/>
          </a:xfrm>
        </p:spPr>
        <p:txBody>
          <a:bodyPr/>
          <a:lstStyle>
            <a:lvl1pPr marL="0" indent="0" algn="l">
              <a:buFontTx/>
              <a:buNone/>
              <a:defRPr sz="26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a:t>Possible Sub-Head Information on One, Two, or Even Three Lines</a:t>
            </a:r>
          </a:p>
        </p:txBody>
      </p:sp>
      <p:sp>
        <p:nvSpPr>
          <p:cNvPr id="25" name="Text Placeholder 24"/>
          <p:cNvSpPr>
            <a:spLocks noGrp="1"/>
          </p:cNvSpPr>
          <p:nvPr>
            <p:ph type="body" sz="quarter" idx="14" hasCustomPrompt="1"/>
          </p:nvPr>
        </p:nvSpPr>
        <p:spPr>
          <a:xfrm>
            <a:off x="977591" y="4326514"/>
            <a:ext cx="7128442" cy="318221"/>
          </a:xfrm>
        </p:spPr>
        <p:txBody>
          <a:bodyPr>
            <a:noAutofit/>
          </a:bodyPr>
          <a:lstStyle>
            <a:lvl1pPr marL="0" indent="0">
              <a:buFontTx/>
              <a:buNone/>
              <a:defRPr sz="2000" b="1"/>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a:t>Presenter’s Name  |  Title &amp; Specialization</a:t>
            </a:r>
          </a:p>
        </p:txBody>
      </p:sp>
      <p:sp>
        <p:nvSpPr>
          <p:cNvPr id="10" name="TextBox 9"/>
          <p:cNvSpPr txBox="1"/>
          <p:nvPr userDrawn="1"/>
        </p:nvSpPr>
        <p:spPr>
          <a:xfrm>
            <a:off x="10583056" y="33652"/>
            <a:ext cx="1603280" cy="215444"/>
          </a:xfrm>
          <a:prstGeom prst="rect">
            <a:avLst/>
          </a:prstGeom>
          <a:noFill/>
        </p:spPr>
        <p:txBody>
          <a:bodyPr wrap="square" rtlCol="0">
            <a:spAutoFit/>
          </a:bodyPr>
          <a:lstStyle/>
          <a:p>
            <a:pPr algn="r"/>
            <a:r>
              <a:rPr lang="en-US" sz="800" cap="all" spc="100">
                <a:solidFill>
                  <a:srgbClr val="515151"/>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Content Placeholder 3"/>
          <p:cNvSpPr>
            <a:spLocks noGrp="1"/>
          </p:cNvSpPr>
          <p:nvPr>
            <p:ph sz="half" idx="2"/>
          </p:nvPr>
        </p:nvSpPr>
        <p:spPr>
          <a:xfrm>
            <a:off x="456065" y="1423288"/>
            <a:ext cx="5469339" cy="47123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0" y="310393"/>
            <a:ext cx="12186682" cy="604007"/>
          </a:xfrm>
        </p:spPr>
        <p:txBody>
          <a:bodyPr>
            <a:noAutofit/>
          </a:bodyPr>
          <a:lstStyle/>
          <a:p>
            <a:r>
              <a:rPr lang="en-US"/>
              <a:t>Subject: Slide Title on One Line</a:t>
            </a:r>
          </a:p>
        </p:txBody>
      </p:sp>
      <p:sp>
        <p:nvSpPr>
          <p:cNvPr id="3" name="Content Placeholder 2"/>
          <p:cNvSpPr>
            <a:spLocks noGrp="1"/>
          </p:cNvSpPr>
          <p:nvPr>
            <p:ph sz="half" idx="1"/>
          </p:nvPr>
        </p:nvSpPr>
        <p:spPr>
          <a:xfrm>
            <a:off x="6261278" y="1423288"/>
            <a:ext cx="5469339" cy="47123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p:cNvSpPr>
            <a:spLocks noGrp="1"/>
          </p:cNvSpPr>
          <p:nvPr>
            <p:ph sz="half" idx="1"/>
          </p:nvPr>
        </p:nvSpPr>
        <p:spPr>
          <a:xfrm>
            <a:off x="456063" y="1825625"/>
            <a:ext cx="54693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0441" y="1825625"/>
            <a:ext cx="5469339"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p:txBody>
          <a:bodyPr>
            <a:noAutofit/>
          </a:bodyPr>
          <a:lstStyle/>
          <a:p>
            <a:r>
              <a:rPr lang="en-US"/>
              <a:t>Subject: Slide Title on One Line</a:t>
            </a:r>
          </a:p>
        </p:txBody>
      </p:sp>
      <p:sp>
        <p:nvSpPr>
          <p:cNvPr id="7" name="Text Placeholder 11"/>
          <p:cNvSpPr>
            <a:spLocks noGrp="1"/>
          </p:cNvSpPr>
          <p:nvPr>
            <p:ph type="body" sz="quarter" idx="13" hasCustomPrompt="1"/>
          </p:nvPr>
        </p:nvSpPr>
        <p:spPr>
          <a:xfrm>
            <a:off x="-3175" y="930895"/>
            <a:ext cx="12198350" cy="685663"/>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0442"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p:cNvSpPr>
            <a:spLocks noGrp="1"/>
          </p:cNvSpPr>
          <p:nvPr>
            <p:ph type="title" hasCustomPrompt="1"/>
          </p:nvPr>
        </p:nvSpPr>
        <p:spPr/>
        <p:txBody>
          <a:bodyPr/>
          <a:lstStyle>
            <a:lvl1pPr>
              <a:defRPr b="1"/>
            </a:lvl1pPr>
          </a:lstStyle>
          <a:p>
            <a:r>
              <a:rPr lang="en-US"/>
              <a:t>Subject: Slide Title on One Line</a:t>
            </a:r>
          </a:p>
        </p:txBody>
      </p:sp>
      <p:sp>
        <p:nvSpPr>
          <p:cNvPr id="11" name="Content Placeholder 2"/>
          <p:cNvSpPr>
            <a:spLocks noGrp="1"/>
          </p:cNvSpPr>
          <p:nvPr>
            <p:ph sz="half" idx="10"/>
          </p:nvPr>
        </p:nvSpPr>
        <p:spPr>
          <a:xfrm>
            <a:off x="456063"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6240441"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 2 Lines w/Subhead and 2 Content">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8952" cy="1241571"/>
          </a:xfrm>
        </p:spPr>
        <p:txBody>
          <a:bodyPr/>
          <a:lstStyle>
            <a:lvl1pPr>
              <a:defRPr b="1" baseline="0"/>
            </a:lvl1pPr>
          </a:lstStyle>
          <a:p>
            <a:r>
              <a:rPr lang="en-US"/>
              <a:t>Subject: Slide Title With Enough Detail</a:t>
            </a:r>
            <a:br>
              <a:rPr lang="en-US"/>
            </a:br>
            <a:r>
              <a:rPr lang="en-US"/>
              <a:t>to Require Two Lines</a:t>
            </a:r>
          </a:p>
        </p:txBody>
      </p:sp>
      <p:sp>
        <p:nvSpPr>
          <p:cNvPr id="8" name="Content Placeholder 2"/>
          <p:cNvSpPr>
            <a:spLocks noGrp="1"/>
          </p:cNvSpPr>
          <p:nvPr>
            <p:ph sz="half" idx="1"/>
          </p:nvPr>
        </p:nvSpPr>
        <p:spPr>
          <a:xfrm>
            <a:off x="456063" y="2575463"/>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240441" y="2575463"/>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w/ foot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346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logo_splunk_1color_K.png"/>
          <p:cNvPicPr>
            <a:picLocks noChangeAspect="1"/>
          </p:cNvPicPr>
          <p:nvPr userDrawn="1"/>
        </p:nvPicPr>
        <p:blipFill>
          <a:blip r:embed="rId2" cstate="screen">
            <a:lum bright="70000" contrast="-70000"/>
            <a:alphaModFix/>
            <a:extLst>
              <a:ext uri="{28A0092B-C50C-407E-A947-70E740481C1C}">
                <a14:useLocalDpi xmlns:a14="http://schemas.microsoft.com/office/drawing/2010/main"/>
              </a:ext>
            </a:extLst>
          </a:blip>
          <a:stretch>
            <a:fillRect/>
          </a:stretch>
        </p:blipFill>
        <p:spPr>
          <a:xfrm>
            <a:off x="11134231" y="6474632"/>
            <a:ext cx="829169" cy="245434"/>
          </a:xfrm>
          <a:prstGeom prst="rect">
            <a:avLst/>
          </a:prstGeom>
        </p:spPr>
      </p:pic>
      <p:sp>
        <p:nvSpPr>
          <p:cNvPr id="2" name="Title 1"/>
          <p:cNvSpPr>
            <a:spLocks noGrp="1"/>
          </p:cNvSpPr>
          <p:nvPr>
            <p:ph type="title"/>
          </p:nvPr>
        </p:nvSpPr>
        <p:spPr>
          <a:xfrm>
            <a:off x="0" y="310393"/>
            <a:ext cx="12192000" cy="604007"/>
          </a:xfrm>
        </p:spPr>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Content Placeholder 12"/>
          <p:cNvSpPr>
            <a:spLocks noGrp="1"/>
          </p:cNvSpPr>
          <p:nvPr>
            <p:ph sz="quarter" idx="10"/>
          </p:nvPr>
        </p:nvSpPr>
        <p:spPr>
          <a:xfrm>
            <a:off x="456064" y="1541463"/>
            <a:ext cx="10515149" cy="45450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a:t>Subject: Slide Title on One Line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 2 Lines with Content – Dar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7696" cy="1241571"/>
          </a:xfrm>
        </p:spPr>
        <p:txBody>
          <a:bodyPr/>
          <a:lstStyle>
            <a:lvl1pPr>
              <a:defRPr b="1" baseline="0"/>
            </a:lvl1pPr>
          </a:lstStyle>
          <a:p>
            <a:r>
              <a:rPr lang="en-US"/>
              <a:t>Subject: Slide Title With Enough</a:t>
            </a:r>
            <a:br>
              <a:rPr lang="en-US"/>
            </a:br>
            <a:r>
              <a:rPr lang="en-US"/>
              <a:t>Detail to Require Two Lines</a:t>
            </a:r>
          </a:p>
        </p:txBody>
      </p:sp>
      <p:sp>
        <p:nvSpPr>
          <p:cNvPr id="6" name="Content Placeholder 14"/>
          <p:cNvSpPr>
            <a:spLocks noGrp="1"/>
          </p:cNvSpPr>
          <p:nvPr>
            <p:ph sz="quarter" idx="11"/>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5816183" y="1587609"/>
            <a:ext cx="6375817" cy="2165350"/>
          </a:xfrm>
          <a:prstGeom prst="rect">
            <a:avLst/>
          </a:prstGeom>
        </p:spPr>
        <p:txBody>
          <a:bodyPr anchor="b" anchorCtr="0">
            <a:noAutofit/>
          </a:bodyPr>
          <a:lstStyle>
            <a:lvl1pPr algn="l">
              <a:defRPr/>
            </a:lvl1pPr>
          </a:lstStyle>
          <a:p>
            <a:r>
              <a:rPr lang="en-US"/>
              <a:t>Click to edit Master title style</a:t>
            </a:r>
          </a:p>
        </p:txBody>
      </p:sp>
      <p:sp>
        <p:nvSpPr>
          <p:cNvPr id="7" name="Subtitle 2"/>
          <p:cNvSpPr>
            <a:spLocks noGrp="1"/>
          </p:cNvSpPr>
          <p:nvPr>
            <p:ph type="subTitle" idx="1"/>
          </p:nvPr>
        </p:nvSpPr>
        <p:spPr>
          <a:xfrm>
            <a:off x="5816182" y="3906666"/>
            <a:ext cx="6375817" cy="1197592"/>
          </a:xfrm>
          <a:prstGeom prst="rect">
            <a:avLst/>
          </a:prstGeom>
        </p:spPr>
        <p:txBody>
          <a:bodyPr/>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Subhead and Content – Dar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hasCustomPrompt="1"/>
          </p:nvPr>
        </p:nvSpPr>
        <p:spPr/>
        <p:txBody>
          <a:bodyPr/>
          <a:lstStyle/>
          <a:p>
            <a:r>
              <a:rPr lang="en-US"/>
              <a:t>Subject: Slide Title on One Line</a:t>
            </a:r>
          </a:p>
        </p:txBody>
      </p:sp>
      <p:sp>
        <p:nvSpPr>
          <p:cNvPr id="7" name="Content Placeholder 14"/>
          <p:cNvSpPr>
            <a:spLocks noGrp="1"/>
          </p:cNvSpPr>
          <p:nvPr>
            <p:ph sz="quarter" idx="12"/>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p:cNvSpPr>
            <a:spLocks noGrp="1"/>
          </p:cNvSpPr>
          <p:nvPr>
            <p:ph type="body" sz="quarter" idx="13" hasCustomPrompt="1"/>
          </p:nvPr>
        </p:nvSpPr>
        <p:spPr>
          <a:xfrm>
            <a:off x="-3175" y="930895"/>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 2 Lines w/Subhead and Content – Dark">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92000" cy="1241571"/>
          </a:xfrm>
        </p:spPr>
        <p:txBody>
          <a:bodyPr/>
          <a:lstStyle>
            <a:lvl1pPr>
              <a:defRPr b="1" baseline="0"/>
            </a:lvl1pPr>
          </a:lstStyle>
          <a:p>
            <a:r>
              <a:rPr lang="en-US"/>
              <a:t>Subject: Slide Title With Enough</a:t>
            </a:r>
            <a:br>
              <a:rPr lang="en-US"/>
            </a:br>
            <a:r>
              <a:rPr lang="en-US"/>
              <a:t>Detail to Require Two Lines</a:t>
            </a:r>
          </a:p>
        </p:txBody>
      </p:sp>
      <p:sp>
        <p:nvSpPr>
          <p:cNvPr id="15" name="Content Placeholder 14"/>
          <p:cNvSpPr>
            <a:spLocks noGrp="1"/>
          </p:cNvSpPr>
          <p:nvPr>
            <p:ph sz="quarter" idx="11"/>
          </p:nvPr>
        </p:nvSpPr>
        <p:spPr>
          <a:xfrm>
            <a:off x="456064" y="2549540"/>
            <a:ext cx="11145910" cy="358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 2 Lines w/Subhead and 2 Content – Dark">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Content Placeholder 2"/>
          <p:cNvSpPr>
            <a:spLocks noGrp="1"/>
          </p:cNvSpPr>
          <p:nvPr>
            <p:ph sz="half" idx="1"/>
          </p:nvPr>
        </p:nvSpPr>
        <p:spPr>
          <a:xfrm>
            <a:off x="456063" y="2548031"/>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240441" y="2548031"/>
            <a:ext cx="5469339" cy="36014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310392"/>
            <a:ext cx="12187696" cy="1241571"/>
          </a:xfrm>
        </p:spPr>
        <p:txBody>
          <a:bodyPr/>
          <a:lstStyle>
            <a:lvl1pPr>
              <a:defRPr b="1" baseline="0"/>
            </a:lvl1pPr>
          </a:lstStyle>
          <a:p>
            <a:r>
              <a:rPr lang="en-US"/>
              <a:t>Subject: Slide Title With Enough</a:t>
            </a:r>
            <a:br>
              <a:rPr lang="en-US"/>
            </a:br>
            <a:r>
              <a:rPr lang="en-US"/>
              <a:t>Detail to Require Two Lines</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2">
                    <a:lumMod val="75000"/>
                  </a:schemeClr>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240442" y="1099268"/>
            <a:ext cx="546933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p:cNvSpPr>
            <a:spLocks noGrp="1"/>
          </p:cNvSpPr>
          <p:nvPr>
            <p:ph type="title" hasCustomPrompt="1"/>
          </p:nvPr>
        </p:nvSpPr>
        <p:spPr/>
        <p:txBody>
          <a:bodyPr/>
          <a:lstStyle>
            <a:lvl1pPr>
              <a:defRPr b="1"/>
            </a:lvl1pPr>
          </a:lstStyle>
          <a:p>
            <a:r>
              <a:rPr lang="en-US"/>
              <a:t>Subject: Slide Title on One Line</a:t>
            </a:r>
          </a:p>
        </p:txBody>
      </p:sp>
      <p:sp>
        <p:nvSpPr>
          <p:cNvPr id="11" name="Content Placeholder 2"/>
          <p:cNvSpPr>
            <a:spLocks noGrp="1"/>
          </p:cNvSpPr>
          <p:nvPr>
            <p:ph sz="half" idx="10"/>
          </p:nvPr>
        </p:nvSpPr>
        <p:spPr>
          <a:xfrm>
            <a:off x="456063"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6240441" y="2016700"/>
            <a:ext cx="5469339" cy="42456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Subject: Slide Title on One Line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Footer – Dark">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logo_splunk_1color_K.png"/>
          <p:cNvPicPr>
            <a:picLocks noChangeAspect="1"/>
          </p:cNvPicPr>
          <p:nvPr userDrawn="1"/>
        </p:nvPicPr>
        <p:blipFill>
          <a:blip r:embed="rId2" cstate="screen">
            <a:lum bright="70000" contrast="-70000"/>
            <a:alphaModFix/>
            <a:extLst>
              <a:ext uri="{28A0092B-C50C-407E-A947-70E740481C1C}">
                <a14:useLocalDpi xmlns:a14="http://schemas.microsoft.com/office/drawing/2010/main"/>
              </a:ext>
            </a:extLst>
          </a:blip>
          <a:stretch>
            <a:fillRect/>
          </a:stretch>
        </p:blipFill>
        <p:spPr>
          <a:xfrm>
            <a:off x="11134231" y="6474632"/>
            <a:ext cx="829169" cy="245434"/>
          </a:xfrm>
          <a:prstGeom prst="rect">
            <a:avLst/>
          </a:prstGeom>
        </p:spPr>
      </p:pic>
      <p:sp>
        <p:nvSpPr>
          <p:cNvPr id="2" name="Title 1"/>
          <p:cNvSpPr>
            <a:spLocks noGrp="1"/>
          </p:cNvSpPr>
          <p:nvPr>
            <p:ph type="title"/>
          </p:nvPr>
        </p:nvSpPr>
        <p:spPr>
          <a:xfrm>
            <a:off x="0" y="310393"/>
            <a:ext cx="12192000" cy="604007"/>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2"/>
          <p:cNvSpPr>
            <a:spLocks noGrp="1"/>
          </p:cNvSpPr>
          <p:nvPr>
            <p:ph type="title" hasCustomPrompt="1"/>
          </p:nvPr>
        </p:nvSpPr>
        <p:spPr>
          <a:xfrm>
            <a:off x="953368" y="2267531"/>
            <a:ext cx="6289095" cy="2408378"/>
          </a:xfrm>
        </p:spPr>
        <p:txBody>
          <a:bodyPr/>
          <a:lstStyle>
            <a:lvl1pPr algn="l">
              <a:defRPr/>
            </a:lvl1pPr>
          </a:lstStyle>
          <a:p>
            <a:r>
              <a:rPr lang="en-US"/>
              <a:t>Thank You</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ext uri="{BB962C8B-B14F-4D97-AF65-F5344CB8AC3E}">
        <p14:creationId xmlns:p14="http://schemas.microsoft.com/office/powerpoint/2010/main" val="905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6"/>
          <p:cNvSpPr>
            <a:spLocks noGrp="1"/>
          </p:cNvSpPr>
          <p:nvPr>
            <p:ph type="title" hasCustomPrompt="1"/>
          </p:nvPr>
        </p:nvSpPr>
        <p:spPr/>
        <p:txBody>
          <a:bodyPr/>
          <a:lstStyle/>
          <a:p>
            <a:r>
              <a:rPr lang="en-US"/>
              <a:t>Subject: Slide Title on One Line</a:t>
            </a:r>
          </a:p>
        </p:txBody>
      </p:sp>
    </p:spTree>
    <p:extLst>
      <p:ext uri="{BB962C8B-B14F-4D97-AF65-F5344CB8AC3E}">
        <p14:creationId xmlns:p14="http://schemas.microsoft.com/office/powerpoint/2010/main" val="38300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Title 18"/>
          <p:cNvSpPr>
            <a:spLocks noGrp="1"/>
          </p:cNvSpPr>
          <p:nvPr>
            <p:ph type="title" hasCustomPrompt="1"/>
          </p:nvPr>
        </p:nvSpPr>
        <p:spPr/>
        <p:txBody>
          <a:bodyPr/>
          <a:lstStyle>
            <a:lvl1pPr>
              <a:defRPr baseline="0"/>
            </a:lvl1pPr>
          </a:lstStyle>
          <a:p>
            <a:r>
              <a:rPr lang="en-US"/>
              <a:t>Subject: Slide Title on One Line</a:t>
            </a:r>
          </a:p>
        </p:txBody>
      </p:sp>
      <p:sp>
        <p:nvSpPr>
          <p:cNvPr id="22" name="Content Placeholder 21"/>
          <p:cNvSpPr>
            <a:spLocks noGrp="1"/>
          </p:cNvSpPr>
          <p:nvPr>
            <p:ph sz="quarter" idx="10"/>
          </p:nvPr>
        </p:nvSpPr>
        <p:spPr>
          <a:xfrm>
            <a:off x="456064" y="1417740"/>
            <a:ext cx="11145909" cy="4710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532953" y="1215630"/>
            <a:ext cx="10846370" cy="725523"/>
          </a:xfrm>
          <a:prstGeom prst="rect">
            <a:avLst/>
          </a:prstGeom>
        </p:spPr>
        <p:txBody>
          <a:bodyPr lIns="68556" tIns="34278" rIns="68556" bIns="34278">
            <a:normAutofit/>
          </a:bodyPr>
          <a:lstStyle>
            <a:lvl1pPr marL="0" indent="0">
              <a:buFontTx/>
              <a:buNone/>
              <a:defRPr sz="3200"/>
            </a:lvl1pPr>
          </a:lstStyle>
          <a:p>
            <a:pPr lvl="0"/>
            <a:r>
              <a:rPr lang="en-US" smtClean="0"/>
              <a:t>Click to edit Master text styles</a:t>
            </a:r>
          </a:p>
        </p:txBody>
      </p:sp>
      <p:sp>
        <p:nvSpPr>
          <p:cNvPr id="9" name="Content Placeholder 2"/>
          <p:cNvSpPr>
            <a:spLocks noGrp="1"/>
          </p:cNvSpPr>
          <p:nvPr>
            <p:ph idx="16"/>
          </p:nvPr>
        </p:nvSpPr>
        <p:spPr>
          <a:xfrm>
            <a:off x="538675" y="1908510"/>
            <a:ext cx="5271143" cy="4222396"/>
          </a:xfrm>
          <a:prstGeom prst="rect">
            <a:avLst/>
          </a:prstGeom>
        </p:spPr>
        <p:txBody>
          <a:bodyPr lIns="68556" tIns="34278" rIns="68556" bIns="34278"/>
          <a:lstStyle>
            <a:lvl1pPr marL="340724" indent="-340724">
              <a:lnSpc>
                <a:spcPct val="100000"/>
              </a:lnSpc>
              <a:spcBef>
                <a:spcPts val="0"/>
              </a:spcBef>
              <a:spcAft>
                <a:spcPts val="533"/>
              </a:spcAft>
              <a:buClr>
                <a:schemeClr val="accent4">
                  <a:lumMod val="75000"/>
                </a:schemeClr>
              </a:buClr>
              <a:buSzPct val="90000"/>
              <a:buFont typeface="Lucida Grande"/>
              <a:buChar char="●"/>
              <a:defRPr sz="2400"/>
            </a:lvl1pPr>
            <a:lvl2pPr marL="682633" indent="-255987">
              <a:lnSpc>
                <a:spcPct val="100000"/>
              </a:lnSpc>
              <a:spcBef>
                <a:spcPts val="0"/>
              </a:spcBef>
              <a:spcAft>
                <a:spcPts val="533"/>
              </a:spcAft>
              <a:defRPr sz="2100"/>
            </a:lvl2pPr>
            <a:lvl3pPr marL="948101" indent="-211630">
              <a:lnSpc>
                <a:spcPct val="100000"/>
              </a:lnSpc>
              <a:spcBef>
                <a:spcPts val="0"/>
              </a:spcBef>
              <a:spcAft>
                <a:spcPts val="533"/>
              </a:spcAft>
              <a:buClr>
                <a:schemeClr val="tx2">
                  <a:lumMod val="50000"/>
                  <a:lumOff val="50000"/>
                </a:schemeClr>
              </a:buClr>
              <a:buFont typeface="Wingdings 3" charset="2"/>
              <a:buChar char="‣"/>
              <a:defRPr sz="200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3"/>
          <p:cNvSpPr>
            <a:spLocks noGrp="1"/>
          </p:cNvSpPr>
          <p:nvPr>
            <p:ph type="sldNum" sz="quarter" idx="17"/>
          </p:nvPr>
        </p:nvSpPr>
        <p:spPr>
          <a:xfrm>
            <a:off x="5524501" y="6356352"/>
            <a:ext cx="1143000" cy="366183"/>
          </a:xfrm>
          <a:prstGeom prst="rect">
            <a:avLst/>
          </a:prstGeom>
        </p:spPr>
        <p:txBody>
          <a:bodyPr/>
          <a:lstStyle>
            <a:lvl1pPr defTabSz="1087776" fontAlgn="base">
              <a:spcBef>
                <a:spcPct val="0"/>
              </a:spcBef>
              <a:spcAft>
                <a:spcPct val="0"/>
              </a:spcAft>
              <a:defRPr>
                <a:latin typeface="Calibri" charset="0"/>
              </a:defRPr>
            </a:lvl1pPr>
          </a:lstStyle>
          <a:p>
            <a:pPr>
              <a:defRPr/>
            </a:pPr>
            <a:fld id="{3882BB22-D188-46C3-8010-4A8EB97E7A46}" type="slidenum">
              <a:rPr lang="en-US"/>
              <a:pPr>
                <a:defRPr/>
              </a:pPr>
              <a:t>‹#›</a:t>
            </a:fld>
            <a:endParaRPr lang="en-US" dirty="0"/>
          </a:p>
        </p:txBody>
      </p:sp>
    </p:spTree>
    <p:extLst>
      <p:ext uri="{BB962C8B-B14F-4D97-AF65-F5344CB8AC3E}">
        <p14:creationId xmlns:p14="http://schemas.microsoft.com/office/powerpoint/2010/main" val="36001259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fe Harbor Statement">
    <p:spTree>
      <p:nvGrpSpPr>
        <p:cNvPr id="1" name=""/>
        <p:cNvGrpSpPr/>
        <p:nvPr/>
      </p:nvGrpSpPr>
      <p:grpSpPr>
        <a:xfrm>
          <a:off x="0" y="0"/>
          <a:ext cx="0" cy="0"/>
          <a:chOff x="0" y="0"/>
          <a:chExt cx="0" cy="0"/>
        </a:xfrm>
      </p:grpSpPr>
      <p:sp>
        <p:nvSpPr>
          <p:cNvPr id="6" name="Title 18"/>
          <p:cNvSpPr txBox="1">
            <a:spLocks/>
          </p:cNvSpPr>
          <p:nvPr userDrawn="1"/>
        </p:nvSpPr>
        <p:spPr>
          <a:xfrm>
            <a:off x="-5318" y="310392"/>
            <a:ext cx="12197318" cy="604007"/>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a:solidFill>
                  <a:srgbClr val="000000"/>
                </a:solidFill>
              </a:rPr>
              <a:t>Safe Harbor Statement</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userDrawn="1"/>
        </p:nvSpPr>
        <p:spPr>
          <a:xfrm>
            <a:off x="457199" y="1224793"/>
            <a:ext cx="11413672" cy="3785652"/>
          </a:xfrm>
          <a:prstGeom prst="rect">
            <a:avLst/>
          </a:prstGeom>
          <a:noFill/>
        </p:spPr>
        <p:txBody>
          <a:bodyPr wrap="square" rtlCol="0">
            <a:spAutoFit/>
          </a:bodyPr>
          <a:lstStyle/>
          <a:p>
            <a:r>
              <a:rPr lang="en-US">
                <a:solidFill>
                  <a:srgbClr val="000000"/>
                </a:solidFil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 </a:t>
            </a:r>
          </a:p>
          <a:p>
            <a:endParaRPr lang="en-US">
              <a:solidFill>
                <a:srgbClr val="000000"/>
              </a:solidFill>
            </a:endParaRPr>
          </a:p>
          <a:p>
            <a:r>
              <a:rPr lang="en-US" sz="1200">
                <a:solidFill>
                  <a:srgbClr val="000000"/>
                </a:solidFil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 2 Lines with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186680" cy="1241571"/>
          </a:xfrm>
        </p:spPr>
        <p:txBody>
          <a:bodyPr/>
          <a:lstStyle>
            <a:lvl1pPr>
              <a:defRPr b="1" baseline="0"/>
            </a:lvl1pPr>
          </a:lstStyle>
          <a:p>
            <a:r>
              <a:rPr lang="en-US"/>
              <a:t>Subject: Slide Title With Enough Detail</a:t>
            </a:r>
            <a:br>
              <a:rPr lang="en-US"/>
            </a:br>
            <a:r>
              <a:rPr lang="en-US"/>
              <a:t>to Require Two Lines</a:t>
            </a:r>
          </a:p>
        </p:txBody>
      </p:sp>
      <p:sp>
        <p:nvSpPr>
          <p:cNvPr id="15" name="Content Placeholder 14"/>
          <p:cNvSpPr>
            <a:spLocks noGrp="1"/>
          </p:cNvSpPr>
          <p:nvPr>
            <p:ph sz="quarter" idx="11"/>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Subhead and Conten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hasCustomPrompt="1"/>
          </p:nvPr>
        </p:nvSpPr>
        <p:spPr/>
        <p:txBody>
          <a:bodyPr/>
          <a:lstStyle/>
          <a:p>
            <a:r>
              <a:rPr lang="en-US"/>
              <a:t>Subject: Slide Title on One Line</a:t>
            </a:r>
          </a:p>
        </p:txBody>
      </p:sp>
      <p:sp>
        <p:nvSpPr>
          <p:cNvPr id="5" name="Content Placeholder 14"/>
          <p:cNvSpPr>
            <a:spLocks noGrp="1"/>
          </p:cNvSpPr>
          <p:nvPr>
            <p:ph sz="quarter" idx="12"/>
          </p:nvPr>
        </p:nvSpPr>
        <p:spPr>
          <a:xfrm>
            <a:off x="456064" y="1828844"/>
            <a:ext cx="11145910" cy="4303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3" hasCustomPrompt="1"/>
          </p:nvPr>
        </p:nvSpPr>
        <p:spPr>
          <a:xfrm>
            <a:off x="-3175" y="930895"/>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 2 Lines w/Subhead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0" y="310392"/>
            <a:ext cx="12215518" cy="1241571"/>
          </a:xfrm>
        </p:spPr>
        <p:txBody>
          <a:bodyPr/>
          <a:lstStyle>
            <a:lvl1pPr>
              <a:defRPr b="1" baseline="0"/>
            </a:lvl1pPr>
          </a:lstStyle>
          <a:p>
            <a:r>
              <a:rPr lang="en-US"/>
              <a:t>Subject: Slide Title With Enough</a:t>
            </a:r>
            <a:br>
              <a:rPr lang="en-US"/>
            </a:br>
            <a:r>
              <a:rPr lang="en-US"/>
              <a:t>Detail to Require Two Lines</a:t>
            </a:r>
          </a:p>
        </p:txBody>
      </p:sp>
      <p:sp>
        <p:nvSpPr>
          <p:cNvPr id="15" name="Content Placeholder 14"/>
          <p:cNvSpPr>
            <a:spLocks noGrp="1"/>
          </p:cNvSpPr>
          <p:nvPr>
            <p:ph sz="quarter" idx="11"/>
          </p:nvPr>
        </p:nvSpPr>
        <p:spPr>
          <a:xfrm>
            <a:off x="456064" y="2549540"/>
            <a:ext cx="11145910" cy="3582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3" hasCustomPrompt="1"/>
          </p:nvPr>
        </p:nvSpPr>
        <p:spPr>
          <a:xfrm>
            <a:off x="-3175" y="1574200"/>
            <a:ext cx="12198350" cy="709307"/>
          </a:xfrm>
        </p:spPr>
        <p:txBody>
          <a:bodyPr/>
          <a:lstStyle>
            <a:lvl1pPr marL="0" indent="0" algn="ctr">
              <a:buNone/>
              <a:defRPr lang="en-US" sz="28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r>
              <a:rPr lang="en-US"/>
              <a:t>Perhaps 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er Slide – 2 Bullets &amp; Quo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Rectangle 16"/>
          <p:cNvSpPr/>
          <p:nvPr userDrawn="1"/>
        </p:nvSpPr>
        <p:spPr>
          <a:xfrm>
            <a:off x="1" y="0"/>
            <a:ext cx="3603277"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5" name="Title 4"/>
          <p:cNvSpPr>
            <a:spLocks noGrp="1"/>
          </p:cNvSpPr>
          <p:nvPr>
            <p:ph type="title" hasCustomPrompt="1"/>
          </p:nvPr>
        </p:nvSpPr>
        <p:spPr>
          <a:xfrm>
            <a:off x="4177079" y="310393"/>
            <a:ext cx="7194481" cy="1465780"/>
          </a:xfrm>
        </p:spPr>
        <p:txBody>
          <a:bodyPr>
            <a:noAutofit/>
          </a:bodyPr>
          <a:lstStyle>
            <a:lvl1pPr>
              <a:defRPr sz="3600" baseline="0"/>
            </a:lvl1pPr>
          </a:lstStyle>
          <a:p>
            <a:r>
              <a:rPr lang="en-US"/>
              <a:t>Customer Slide: Title with</a:t>
            </a:r>
            <a:br>
              <a:rPr lang="en-US"/>
            </a:br>
            <a:r>
              <a:rPr lang="en-US"/>
              <a:t>Two Lines</a:t>
            </a:r>
          </a:p>
        </p:txBody>
      </p:sp>
      <p:sp>
        <p:nvSpPr>
          <p:cNvPr id="12" name="Rectangle 11"/>
          <p:cNvSpPr/>
          <p:nvPr userDrawn="1"/>
        </p:nvSpPr>
        <p:spPr>
          <a:xfrm>
            <a:off x="1" y="0"/>
            <a:ext cx="3603277" cy="566057"/>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4" name="Oval 13"/>
          <p:cNvSpPr/>
          <p:nvPr userDrawn="1"/>
        </p:nvSpPr>
        <p:spPr>
          <a:xfrm>
            <a:off x="734269" y="1274857"/>
            <a:ext cx="2118512" cy="21185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2" name="Content Placeholder 21"/>
          <p:cNvSpPr>
            <a:spLocks noGrp="1"/>
          </p:cNvSpPr>
          <p:nvPr>
            <p:ph sz="quarter" idx="10" hasCustomPrompt="1"/>
          </p:nvPr>
        </p:nvSpPr>
        <p:spPr>
          <a:xfrm>
            <a:off x="4177079" y="3524688"/>
            <a:ext cx="7194184" cy="2703638"/>
          </a:xfrm>
        </p:spPr>
        <p:txBody>
          <a:bodyPr/>
          <a:lstStyle>
            <a:lvl1pPr>
              <a:defRPr baseline="0"/>
            </a:lvl1pPr>
          </a:lstStyle>
          <a:p>
            <a:pPr lvl="0"/>
            <a:r>
              <a:rPr lang="en-US"/>
              <a:t>Bullet 1</a:t>
            </a:r>
          </a:p>
          <a:p>
            <a:pPr lvl="0"/>
            <a:r>
              <a:rPr lang="en-US"/>
              <a:t>Bullet 2</a:t>
            </a:r>
          </a:p>
          <a:p>
            <a:pPr lvl="0"/>
            <a:r>
              <a:rPr lang="en-US"/>
              <a:t>Possibly a third bullet. Do not exceed 25 words for all bullets.</a:t>
            </a:r>
          </a:p>
        </p:txBody>
      </p:sp>
      <p:sp>
        <p:nvSpPr>
          <p:cNvPr id="11" name="Text Placeholder 3"/>
          <p:cNvSpPr>
            <a:spLocks noGrp="1"/>
          </p:cNvSpPr>
          <p:nvPr>
            <p:ph type="body" sz="quarter" idx="11" hasCustomPrompt="1"/>
          </p:nvPr>
        </p:nvSpPr>
        <p:spPr>
          <a:xfrm>
            <a:off x="4493968" y="1776173"/>
            <a:ext cx="6927019" cy="931758"/>
          </a:xfrm>
        </p:spPr>
        <p:txBody>
          <a:bodyPr bIns="91440" anchor="b" anchorCtr="0"/>
          <a:lstStyle>
            <a:lvl1pPr marL="0" indent="0">
              <a:buNone/>
              <a:defRPr sz="1800"/>
            </a:lvl1pPr>
          </a:lstStyle>
          <a:p>
            <a:pPr lvl="0"/>
            <a:r>
              <a:rPr lang="en-US"/>
              <a:t>Customer Quote (25 words)</a:t>
            </a:r>
          </a:p>
        </p:txBody>
      </p:sp>
      <p:sp>
        <p:nvSpPr>
          <p:cNvPr id="13" name="Text Placeholder 3"/>
          <p:cNvSpPr>
            <a:spLocks noGrp="1"/>
          </p:cNvSpPr>
          <p:nvPr>
            <p:ph type="body" sz="quarter" idx="12" hasCustomPrompt="1"/>
          </p:nvPr>
        </p:nvSpPr>
        <p:spPr>
          <a:xfrm>
            <a:off x="4493968" y="2702721"/>
            <a:ext cx="6927019" cy="345369"/>
          </a:xfrm>
        </p:spPr>
        <p:txBody>
          <a:bodyPr bIns="91440" anchor="b" anchorCtr="0"/>
          <a:lstStyle>
            <a:lvl1pPr marL="0" indent="0">
              <a:buNone/>
              <a:defRPr sz="1100">
                <a:latin typeface="Arial Black"/>
                <a:cs typeface="Arial Black"/>
              </a:defRPr>
            </a:lvl1pPr>
          </a:lstStyle>
          <a:p>
            <a:pPr lvl="0"/>
            <a:r>
              <a:rPr lang="en-US"/>
              <a:t>— Customer name and role</a:t>
            </a:r>
          </a:p>
        </p:txBody>
      </p:sp>
      <p:sp>
        <p:nvSpPr>
          <p:cNvPr id="6" name="Text Placeholder 5"/>
          <p:cNvSpPr>
            <a:spLocks noGrp="1"/>
          </p:cNvSpPr>
          <p:nvPr>
            <p:ph type="body" sz="quarter" idx="13" hasCustomPrompt="1"/>
          </p:nvPr>
        </p:nvSpPr>
        <p:spPr>
          <a:xfrm>
            <a:off x="125413" y="79375"/>
            <a:ext cx="3325812" cy="507831"/>
          </a:xfrm>
          <a:noFill/>
        </p:spPr>
        <p:txBody>
          <a:bodyPr wrap="square" rtlCol="0">
            <a:spAutoFit/>
          </a:bodyPr>
          <a:lstStyle>
            <a:lvl1pPr marL="0" indent="0">
              <a:spcBef>
                <a:spcPts val="0"/>
              </a:spcBef>
              <a:spcAft>
                <a:spcPts val="0"/>
              </a:spcAft>
              <a:buNone/>
              <a:defRPr lang="en-US" sz="900" b="1" dirty="0"/>
            </a:lvl1pPr>
          </a:lstStyle>
          <a:p>
            <a:pPr marL="0" lvl="0">
              <a:lnSpc>
                <a:spcPct val="150000"/>
              </a:lnSpc>
            </a:pPr>
            <a:r>
              <a:rPr lang="en-US"/>
              <a:t>INDUSTRY:  One, Two</a:t>
            </a:r>
          </a:p>
          <a:p>
            <a:pPr marL="0" lvl="0">
              <a:lnSpc>
                <a:spcPct val="150000"/>
              </a:lnSpc>
            </a:pPr>
            <a:r>
              <a:rPr lang="en-US"/>
              <a:t>USE CASE: One, Two, Three, Four</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a:off x="2659" y="0"/>
            <a:ext cx="12192000" cy="6858000"/>
          </a:xfrm>
          <a:prstGeom prst="rect">
            <a:avLst/>
          </a:prstGeom>
        </p:spPr>
      </p:pic>
      <p:sp>
        <p:nvSpPr>
          <p:cNvPr id="15" name="Title Placeholder 14"/>
          <p:cNvSpPr>
            <a:spLocks noGrp="1"/>
          </p:cNvSpPr>
          <p:nvPr>
            <p:ph type="title"/>
          </p:nvPr>
        </p:nvSpPr>
        <p:spPr>
          <a:xfrm>
            <a:off x="-2659" y="310393"/>
            <a:ext cx="12197318" cy="604007"/>
          </a:xfrm>
          <a:prstGeom prst="rect">
            <a:avLst/>
          </a:prstGeom>
        </p:spPr>
        <p:txBody>
          <a:bodyPr vert="horz" lIns="91440" tIns="45720" rIns="91440" bIns="45720" rtlCol="0" anchor="t" anchorCtr="0">
            <a:noAutofit/>
          </a:bodyPr>
          <a:lstStyle/>
          <a:p>
            <a:r>
              <a:rPr lang="en-US"/>
              <a:t>Click to edit Master title style</a:t>
            </a:r>
          </a:p>
        </p:txBody>
      </p:sp>
      <p:sp>
        <p:nvSpPr>
          <p:cNvPr id="16" name="Text Placeholder 15"/>
          <p:cNvSpPr>
            <a:spLocks noGrp="1"/>
          </p:cNvSpPr>
          <p:nvPr>
            <p:ph type="body" idx="1"/>
          </p:nvPr>
        </p:nvSpPr>
        <p:spPr>
          <a:xfrm>
            <a:off x="456064" y="1417740"/>
            <a:ext cx="11145910" cy="471010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949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 id="2147483724"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723" r:id="rId28"/>
    <p:sldLayoutId id="2147483743" r:id="rId29"/>
    <p:sldLayoutId id="2147483744"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346075" marR="0" indent="-346075" algn="l" defTabSz="914400" rtl="0" eaLnBrk="1" fontAlgn="auto" latinLnBrk="0" hangingPunct="1">
        <a:lnSpc>
          <a:spcPct val="110000"/>
        </a:lnSpc>
        <a:spcBef>
          <a:spcPts val="1000"/>
        </a:spcBef>
        <a:spcAft>
          <a:spcPts val="400"/>
        </a:spcAft>
        <a:buClr>
          <a:schemeClr val="accent1"/>
        </a:buClr>
        <a:buSzPct val="70000"/>
        <a:buFont typeface=".LucidaGrandeUI" charset="0"/>
        <a:buChar char="▶"/>
        <a:tabLst/>
        <a:defRPr sz="2400" kern="1200">
          <a:solidFill>
            <a:schemeClr val="tx1"/>
          </a:solidFill>
          <a:latin typeface="+mn-lt"/>
          <a:ea typeface="+mn-ea"/>
          <a:cs typeface="+mn-cs"/>
        </a:defRPr>
      </a:lvl1pPr>
      <a:lvl2pPr marL="685800" marR="0" indent="-228600" algn="l" defTabSz="914400" rtl="0" eaLnBrk="1" fontAlgn="auto" latinLnBrk="0" hangingPunct="1">
        <a:lnSpc>
          <a:spcPct val="110000"/>
        </a:lnSpc>
        <a:spcBef>
          <a:spcPts val="500"/>
        </a:spcBef>
        <a:spcAft>
          <a:spcPts val="400"/>
        </a:spcAft>
        <a:buClr>
          <a:schemeClr val="accent1"/>
        </a:buClr>
        <a:buSzPct val="115000"/>
        <a:buFont typeface="Arial"/>
        <a:buChar char="•"/>
        <a:tabLst/>
        <a:defRPr sz="2200" kern="1200">
          <a:solidFill>
            <a:schemeClr val="tx2"/>
          </a:solidFill>
          <a:latin typeface="+mn-lt"/>
          <a:ea typeface="+mn-ea"/>
          <a:cs typeface="+mn-cs"/>
        </a:defRPr>
      </a:lvl2pPr>
      <a:lvl3pPr marL="1143000" marR="0" indent="-228600" algn="l" defTabSz="914400" rtl="0" eaLnBrk="1" fontAlgn="auto" latinLnBrk="0" hangingPunct="1">
        <a:lnSpc>
          <a:spcPct val="110000"/>
        </a:lnSpc>
        <a:spcBef>
          <a:spcPts val="500"/>
        </a:spcBef>
        <a:spcAft>
          <a:spcPts val="400"/>
        </a:spcAft>
        <a:buClr>
          <a:schemeClr val="accent1"/>
        </a:buClr>
        <a:buSzPct val="115000"/>
        <a:buFont typeface="Arial"/>
        <a:buChar char="•"/>
        <a:tabLst/>
        <a:defRPr sz="2000" kern="1200">
          <a:solidFill>
            <a:schemeClr val="tx2"/>
          </a:solidFill>
          <a:latin typeface="+mn-lt"/>
          <a:ea typeface="+mn-ea"/>
          <a:cs typeface="+mn-cs"/>
        </a:defRPr>
      </a:lvl3pPr>
      <a:lvl4pPr marL="1600200" marR="0" indent="-228600" algn="l" defTabSz="914400" rtl="0" eaLnBrk="1" fontAlgn="auto" latinLnBrk="0" hangingPunct="1">
        <a:lnSpc>
          <a:spcPct val="110000"/>
        </a:lnSpc>
        <a:spcBef>
          <a:spcPts val="500"/>
        </a:spcBef>
        <a:spcAft>
          <a:spcPts val="400"/>
        </a:spcAft>
        <a:buClr>
          <a:schemeClr val="accent1"/>
        </a:buClr>
        <a:buSzTx/>
        <a:buFont typeface="Arial"/>
        <a:buChar char="•"/>
        <a:tabLst/>
        <a:defRPr sz="2000" kern="1200">
          <a:solidFill>
            <a:schemeClr val="tx2"/>
          </a:solidFill>
          <a:latin typeface="+mn-lt"/>
          <a:ea typeface="+mn-ea"/>
          <a:cs typeface="+mn-cs"/>
        </a:defRPr>
      </a:lvl4pPr>
      <a:lvl5pPr marL="1828800" marR="0" indent="0" algn="l" defTabSz="914400" rtl="0" eaLnBrk="1" fontAlgn="auto" latinLnBrk="0" hangingPunct="1">
        <a:lnSpc>
          <a:spcPct val="110000"/>
        </a:lnSpc>
        <a:spcBef>
          <a:spcPts val="500"/>
        </a:spcBef>
        <a:spcAft>
          <a:spcPts val="400"/>
        </a:spcAft>
        <a:buClr>
          <a:schemeClr val="accent1"/>
        </a:buClr>
        <a:buSzTx/>
        <a:buFontTx/>
        <a:buNone/>
        <a:tabLst/>
        <a:defRPr sz="20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tmartin14/modern-app-dev-workshop" TargetMode="External"/><Relationship Id="rId4" Type="http://schemas.openxmlformats.org/officeDocument/2006/relationships/hyperlink" Target="https://buttercup.rocks/"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30.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demo-buttercupgo.splunkoxygen.com/en-US/app/buttercup_games/buttercupgo__overall_stats?earliest=-1h@h&amp;latest=now" TargetMode="External"/><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3040/" TargetMode="External"/><Relationship Id="rId4" Type="http://schemas.openxmlformats.org/officeDocument/2006/relationships/hyperlink" Target="https://localhost:8000/" TargetMode="External"/><Relationship Id="rId5" Type="http://schemas.openxmlformats.org/officeDocument/2006/relationships/hyperlink" Target="https://localhost:7990/" TargetMode="External"/><Relationship Id="rId6" Type="http://schemas.openxmlformats.org/officeDocument/2006/relationships/hyperlink" Target="https://localhost:8080/" TargetMode="External"/><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s://localhost:3040/" TargetMode="External"/><Relationship Id="rId4" Type="http://schemas.openxmlformats.org/officeDocument/2006/relationships/hyperlink" Target="http://localhost:8000/en-US/app/splunk_app_End_User_Monitoring/real_time_performance"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hyperlink" Target="https://localhost:3040/" TargetMode="External"/><Relationship Id="rId4" Type="http://schemas.openxmlformats.org/officeDocument/2006/relationships/hyperlink" Target="http://localhost:8000/en-US/app/splunk_app_New_Relic/apm_overview"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4.png"/><Relationship Id="rId9" Type="http://schemas.openxmlformats.org/officeDocument/2006/relationships/image" Target="../media/image37.png"/><Relationship Id="rId10" Type="http://schemas.openxmlformats.org/officeDocument/2006/relationships/image" Target="../media/image46.tiff"/><Relationship Id="rId11"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5" Type="http://schemas.openxmlformats.org/officeDocument/2006/relationships/image" Target="../media/image46.tiff"/><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buttercup.rocks/" TargetMode="External"/><Relationship Id="rId5" Type="http://schemas.openxmlformats.org/officeDocument/2006/relationships/hyperlink" Target="https://demo-buttercupgo.splunkoxygen.com/en-US/app/buttercup_games/buttercupgo__overall_stats?earliest=-1h@h&amp;latest=now" TargetMode="External"/><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 y="310391"/>
            <a:ext cx="12197318" cy="604007"/>
          </a:xfrm>
        </p:spPr>
        <p:txBody>
          <a:bodyPr/>
          <a:lstStyle/>
          <a:p>
            <a:r>
              <a:rPr lang="en-US" dirty="0" smtClean="0"/>
              <a:t>While you’re waiting</a:t>
            </a:r>
            <a:r>
              <a:rPr lang="mr-IN" dirty="0" smtClean="0"/>
              <a:t>…</a:t>
            </a:r>
            <a:endParaRPr lang="en-US" dirty="0"/>
          </a:p>
        </p:txBody>
      </p:sp>
      <p:sp>
        <p:nvSpPr>
          <p:cNvPr id="5" name="Content Placeholder 4"/>
          <p:cNvSpPr>
            <a:spLocks noGrp="1"/>
          </p:cNvSpPr>
          <p:nvPr>
            <p:ph sz="quarter" idx="10"/>
          </p:nvPr>
        </p:nvSpPr>
        <p:spPr>
          <a:xfrm>
            <a:off x="456064" y="1417740"/>
            <a:ext cx="11303814" cy="4710105"/>
          </a:xfrm>
        </p:spPr>
        <p:txBody>
          <a:bodyPr/>
          <a:lstStyle/>
          <a:p>
            <a:r>
              <a:rPr lang="en-US" dirty="0" smtClean="0"/>
              <a:t>Download Today’s </a:t>
            </a:r>
            <a:r>
              <a:rPr lang="en-US" dirty="0"/>
              <a:t>materials: </a:t>
            </a:r>
            <a:r>
              <a:rPr lang="en-US" dirty="0" smtClean="0"/>
              <a:t/>
            </a:r>
            <a:br>
              <a:rPr lang="en-US" dirty="0" smtClean="0"/>
            </a:br>
            <a:r>
              <a:rPr lang="en-US" dirty="0" smtClean="0"/>
              <a:t>	</a:t>
            </a:r>
            <a:r>
              <a:rPr lang="en-US" dirty="0" smtClean="0">
                <a:hlinkClick r:id="rId3"/>
              </a:rPr>
              <a:t>https</a:t>
            </a:r>
            <a:r>
              <a:rPr lang="en-US" dirty="0">
                <a:hlinkClick r:id="rId3"/>
              </a:rPr>
              <a:t>://</a:t>
            </a:r>
            <a:r>
              <a:rPr lang="en-US" dirty="0" smtClean="0">
                <a:hlinkClick r:id="rId3"/>
              </a:rPr>
              <a:t>github.com/tmartin14/modern-app-dev-workshop</a:t>
            </a:r>
            <a:r>
              <a:rPr lang="en-US" dirty="0" smtClean="0"/>
              <a:t>  (download the zip)</a:t>
            </a:r>
            <a:r>
              <a:rPr lang="en-US" dirty="0"/>
              <a:t/>
            </a:r>
            <a:br>
              <a:rPr lang="en-US" dirty="0"/>
            </a:br>
            <a:endParaRPr lang="en-US" dirty="0"/>
          </a:p>
          <a:p>
            <a:r>
              <a:rPr lang="en-US" dirty="0" smtClean="0"/>
              <a:t>Do you have the pre-requisites installed on your machine?   (</a:t>
            </a:r>
            <a:r>
              <a:rPr lang="en-US" dirty="0" err="1" smtClean="0"/>
              <a:t>Git</a:t>
            </a:r>
            <a:r>
              <a:rPr lang="en-US" dirty="0" smtClean="0"/>
              <a:t> &amp; Docker)</a:t>
            </a:r>
          </a:p>
          <a:p>
            <a:endParaRPr lang="en-US" dirty="0"/>
          </a:p>
          <a:p>
            <a:r>
              <a:rPr lang="en-US" dirty="0"/>
              <a:t>Have a little </a:t>
            </a:r>
            <a:r>
              <a:rPr lang="en-US" dirty="0" smtClean="0"/>
              <a:t>fun! Play the game and see how far you can get.</a:t>
            </a:r>
            <a:br>
              <a:rPr lang="en-US" dirty="0" smtClean="0"/>
            </a:br>
            <a:r>
              <a:rPr lang="en-US" dirty="0" smtClean="0"/>
              <a:t>		</a:t>
            </a:r>
            <a:r>
              <a:rPr lang="en-US" dirty="0" smtClean="0">
                <a:hlinkClick r:id="rId4"/>
              </a:rPr>
              <a:t>https://buttercup.rocks/</a:t>
            </a:r>
            <a:r>
              <a:rPr lang="en-US" dirty="0" smtClean="0"/>
              <a:t> </a:t>
            </a:r>
          </a:p>
          <a:p>
            <a:endParaRPr lang="en-US" dirty="0"/>
          </a:p>
        </p:txBody>
      </p:sp>
      <p:sp>
        <p:nvSpPr>
          <p:cNvPr id="6" name="TextBox 5"/>
          <p:cNvSpPr txBox="1"/>
          <p:nvPr/>
        </p:nvSpPr>
        <p:spPr>
          <a:xfrm>
            <a:off x="284206" y="123442"/>
            <a:ext cx="2224216" cy="830997"/>
          </a:xfrm>
          <a:prstGeom prst="rect">
            <a:avLst/>
          </a:prstGeom>
          <a:noFill/>
          <a:ln>
            <a:solidFill>
              <a:schemeClr val="tx1"/>
            </a:solidFill>
          </a:ln>
        </p:spPr>
        <p:txBody>
          <a:bodyPr wrap="square" rtlCol="0">
            <a:spAutoFit/>
          </a:bodyPr>
          <a:lstStyle/>
          <a:p>
            <a:pPr algn="ctr">
              <a:lnSpc>
                <a:spcPct val="150000"/>
              </a:lnSpc>
            </a:pPr>
            <a:r>
              <a:rPr lang="en-US" sz="1600" b="1" u="sng" dirty="0" err="1" smtClean="0"/>
              <a:t>Wifi</a:t>
            </a:r>
            <a:endParaRPr lang="en-US" sz="1600" b="1" u="sng" dirty="0" smtClean="0"/>
          </a:p>
          <a:p>
            <a:pPr algn="ctr">
              <a:lnSpc>
                <a:spcPct val="150000"/>
              </a:lnSpc>
            </a:pPr>
            <a:r>
              <a:rPr lang="en-US" sz="1600" dirty="0" smtClean="0"/>
              <a:t>???  / ???</a:t>
            </a:r>
            <a:endParaRPr lang="en-US" sz="1600" dirty="0"/>
          </a:p>
        </p:txBody>
      </p:sp>
    </p:spTree>
    <p:extLst>
      <p:ext uri="{BB962C8B-B14F-4D97-AF65-F5344CB8AC3E}">
        <p14:creationId xmlns:p14="http://schemas.microsoft.com/office/powerpoint/2010/main" val="13934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 y="361950"/>
            <a:ext cx="12197318" cy="604007"/>
          </a:xfrm>
        </p:spPr>
        <p:txBody>
          <a:bodyPr/>
          <a:lstStyle/>
          <a:p>
            <a:r>
              <a:rPr lang="en-US" dirty="0"/>
              <a:t>Buttercup Go </a:t>
            </a:r>
            <a:r>
              <a:rPr lang="en-US" dirty="0" smtClean="0"/>
              <a:t>Workshop </a:t>
            </a:r>
            <a:r>
              <a:rPr lang="en-US" dirty="0"/>
              <a:t>Layout</a:t>
            </a:r>
          </a:p>
        </p:txBody>
      </p:sp>
      <p:sp>
        <p:nvSpPr>
          <p:cNvPr id="5" name="Rectangle 4"/>
          <p:cNvSpPr/>
          <p:nvPr/>
        </p:nvSpPr>
        <p:spPr>
          <a:xfrm>
            <a:off x="6285722" y="3931967"/>
            <a:ext cx="1864226"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JENKINS</a:t>
            </a:r>
          </a:p>
        </p:txBody>
      </p:sp>
      <p:sp>
        <p:nvSpPr>
          <p:cNvPr id="6" name="Rectangle 5"/>
          <p:cNvSpPr/>
          <p:nvPr/>
        </p:nvSpPr>
        <p:spPr>
          <a:xfrm>
            <a:off x="3434572" y="3931967"/>
            <a:ext cx="180402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BITBUCKET</a:t>
            </a:r>
          </a:p>
        </p:txBody>
      </p:sp>
      <p:cxnSp>
        <p:nvCxnSpPr>
          <p:cNvPr id="8" name="Straight Arrow Connector 7"/>
          <p:cNvCxnSpPr/>
          <p:nvPr/>
        </p:nvCxnSpPr>
        <p:spPr>
          <a:xfrm>
            <a:off x="7658100" y="3571875"/>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Arrow: Right 8"/>
          <p:cNvSpPr/>
          <p:nvPr/>
        </p:nvSpPr>
        <p:spPr>
          <a:xfrm>
            <a:off x="8521827" y="3340384"/>
            <a:ext cx="1051365"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grpSp>
        <p:nvGrpSpPr>
          <p:cNvPr id="26" name="Group 25"/>
          <p:cNvGrpSpPr/>
          <p:nvPr/>
        </p:nvGrpSpPr>
        <p:grpSpPr>
          <a:xfrm>
            <a:off x="6197323" y="2191570"/>
            <a:ext cx="1952625" cy="1028699"/>
            <a:chOff x="7966075" y="2314575"/>
            <a:chExt cx="1952625" cy="1028699"/>
          </a:xfrm>
        </p:grpSpPr>
        <p:sp>
          <p:nvSpPr>
            <p:cNvPr id="3" name="Rectangle 2"/>
            <p:cNvSpPr/>
            <p:nvPr/>
          </p:nvSpPr>
          <p:spPr>
            <a:xfrm>
              <a:off x="7966075" y="2314575"/>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0" name="Rectangle 9"/>
            <p:cNvSpPr/>
            <p:nvPr/>
          </p:nvSpPr>
          <p:spPr>
            <a:xfrm>
              <a:off x="8042275" y="23812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Arial"/>
                </a:rPr>
                <a:t>APP SERVER</a:t>
              </a:r>
              <a:endParaRPr lang="en-US" dirty="0">
                <a:solidFill>
                  <a:srgbClr val="FFFFFF"/>
                </a:solidFill>
                <a:latin typeface="Arial"/>
              </a:endParaRPr>
            </a:p>
          </p:txBody>
        </p:sp>
      </p:grpSp>
      <p:pic>
        <p:nvPicPr>
          <p:cNvPr id="12" name="Picture 11" descr="vICOrL2U.png"/>
          <p:cNvPicPr>
            <a:picLocks noChangeAspect="1"/>
          </p:cNvPicPr>
          <p:nvPr/>
        </p:nvPicPr>
        <p:blipFill>
          <a:blip r:embed="rId3"/>
          <a:stretch>
            <a:fillRect/>
          </a:stretch>
        </p:blipFill>
        <p:spPr>
          <a:xfrm>
            <a:off x="9673112" y="3166521"/>
            <a:ext cx="940071" cy="940071"/>
          </a:xfrm>
          <a:prstGeom prst="rect">
            <a:avLst/>
          </a:prstGeom>
        </p:spPr>
      </p:pic>
      <p:sp>
        <p:nvSpPr>
          <p:cNvPr id="14" name="Arrow: Right 13"/>
          <p:cNvSpPr/>
          <p:nvPr/>
        </p:nvSpPr>
        <p:spPr>
          <a:xfrm>
            <a:off x="5434822" y="4170092"/>
            <a:ext cx="799981" cy="48418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15" name="Picture 14" descr="end-user.png"/>
          <p:cNvPicPr>
            <a:picLocks noChangeAspect="1"/>
          </p:cNvPicPr>
          <p:nvPr/>
        </p:nvPicPr>
        <p:blipFill>
          <a:blip r:embed="rId4"/>
          <a:stretch>
            <a:fillRect/>
          </a:stretch>
        </p:blipFill>
        <p:spPr>
          <a:xfrm>
            <a:off x="642015" y="1879642"/>
            <a:ext cx="1609071" cy="1283300"/>
          </a:xfrm>
          <a:prstGeom prst="rect">
            <a:avLst/>
          </a:prstGeom>
        </p:spPr>
      </p:pic>
      <p:sp>
        <p:nvSpPr>
          <p:cNvPr id="16" name="Arrow: Right 15"/>
          <p:cNvSpPr/>
          <p:nvPr/>
        </p:nvSpPr>
        <p:spPr>
          <a:xfrm>
            <a:off x="2251085" y="2360102"/>
            <a:ext cx="3946237"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20" name="Picture 19" descr="Developer-Icon.png"/>
          <p:cNvPicPr>
            <a:picLocks noChangeAspect="1"/>
          </p:cNvPicPr>
          <p:nvPr/>
        </p:nvPicPr>
        <p:blipFill>
          <a:blip r:embed="rId5"/>
          <a:stretch>
            <a:fillRect/>
          </a:stretch>
        </p:blipFill>
        <p:spPr>
          <a:xfrm>
            <a:off x="883611" y="3877588"/>
            <a:ext cx="1125877" cy="1069196"/>
          </a:xfrm>
          <a:prstGeom prst="rect">
            <a:avLst/>
          </a:prstGeom>
        </p:spPr>
      </p:pic>
      <p:sp>
        <p:nvSpPr>
          <p:cNvPr id="21" name="Arrow: Right 20"/>
          <p:cNvSpPr/>
          <p:nvPr/>
        </p:nvSpPr>
        <p:spPr>
          <a:xfrm>
            <a:off x="2251086" y="4151042"/>
            <a:ext cx="1075536" cy="4857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22" name="TextBox 21"/>
          <p:cNvSpPr txBox="1"/>
          <p:nvPr/>
        </p:nvSpPr>
        <p:spPr>
          <a:xfrm>
            <a:off x="2955806" y="4852118"/>
            <a:ext cx="2743200" cy="646331"/>
          </a:xfrm>
          <a:prstGeom prst="rect">
            <a:avLst/>
          </a:prstGeom>
        </p:spPr>
        <p:txBody>
          <a:bodyPr rtlCol="0">
            <a:spAutoFit/>
          </a:bodyPr>
          <a:lstStyle/>
          <a:p>
            <a:pPr algn="ctr"/>
            <a:r>
              <a:rPr lang="en-US" b="1">
                <a:solidFill>
                  <a:srgbClr val="000000"/>
                </a:solidFill>
                <a:latin typeface="Arial"/>
              </a:rPr>
              <a:t>Source Code Management</a:t>
            </a:r>
            <a:endParaRPr lang="en-US" sz="1600" b="1">
              <a:solidFill>
                <a:srgbClr val="000000"/>
              </a:solidFill>
              <a:latin typeface="Arial"/>
            </a:endParaRPr>
          </a:p>
        </p:txBody>
      </p:sp>
      <p:sp>
        <p:nvSpPr>
          <p:cNvPr id="24" name="TextBox 23"/>
          <p:cNvSpPr txBox="1"/>
          <p:nvPr/>
        </p:nvSpPr>
        <p:spPr>
          <a:xfrm>
            <a:off x="5829300" y="4852118"/>
            <a:ext cx="2743200" cy="646331"/>
          </a:xfrm>
          <a:prstGeom prst="rect">
            <a:avLst/>
          </a:prstGeom>
        </p:spPr>
        <p:txBody>
          <a:bodyPr rtlCol="0">
            <a:spAutoFit/>
          </a:bodyPr>
          <a:lstStyle/>
          <a:p>
            <a:pPr algn="ctr"/>
            <a:r>
              <a:rPr lang="en-US" b="1">
                <a:solidFill>
                  <a:srgbClr val="000000"/>
                </a:solidFill>
                <a:latin typeface="Arial"/>
              </a:rPr>
              <a:t>Build </a:t>
            </a:r>
            <a:r>
              <a:rPr lang="en-US" b="1">
                <a:latin typeface="Arial"/>
              </a:rPr>
              <a:t/>
            </a:r>
            <a:br>
              <a:rPr lang="en-US" b="1">
                <a:latin typeface="Arial"/>
              </a:rPr>
            </a:br>
            <a:r>
              <a:rPr lang="en-US" b="1">
                <a:solidFill>
                  <a:srgbClr val="000000"/>
                </a:solidFill>
                <a:latin typeface="Arial"/>
              </a:rPr>
              <a:t>Toolset</a:t>
            </a:r>
          </a:p>
        </p:txBody>
      </p:sp>
      <p:sp>
        <p:nvSpPr>
          <p:cNvPr id="25" name="Rectangle 24"/>
          <p:cNvSpPr/>
          <p:nvPr/>
        </p:nvSpPr>
        <p:spPr>
          <a:xfrm>
            <a:off x="2499206" y="1569400"/>
            <a:ext cx="8453393" cy="45393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smtClean="0">
                <a:solidFill>
                  <a:schemeClr val="accent5"/>
                </a:solidFill>
              </a:rPr>
              <a:t>Docker Network (</a:t>
            </a:r>
            <a:r>
              <a:rPr lang="en-US" sz="2000" dirty="0" err="1" smtClean="0">
                <a:solidFill>
                  <a:schemeClr val="accent5"/>
                </a:solidFill>
              </a:rPr>
              <a:t>appdev_workshop</a:t>
            </a:r>
            <a:r>
              <a:rPr lang="en-US" sz="2000" dirty="0" smtClean="0">
                <a:solidFill>
                  <a:schemeClr val="accent5"/>
                </a:solidFill>
              </a:rPr>
              <a:t>)</a:t>
            </a:r>
            <a:endParaRPr lang="en-US" sz="2000" dirty="0">
              <a:solidFill>
                <a:schemeClr val="accent5"/>
              </a:solidFill>
            </a:endParaRPr>
          </a:p>
        </p:txBody>
      </p:sp>
      <p:sp>
        <p:nvSpPr>
          <p:cNvPr id="27" name="Rectangle 26"/>
          <p:cNvSpPr/>
          <p:nvPr/>
        </p:nvSpPr>
        <p:spPr>
          <a:xfrm>
            <a:off x="6230328" y="3874817"/>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8" name="Rectangle 27"/>
          <p:cNvSpPr/>
          <p:nvPr/>
        </p:nvSpPr>
        <p:spPr>
          <a:xfrm>
            <a:off x="3351093" y="3874817"/>
            <a:ext cx="195262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9" name="Rectangle 28"/>
          <p:cNvSpPr/>
          <p:nvPr/>
        </p:nvSpPr>
        <p:spPr>
          <a:xfrm>
            <a:off x="9610725" y="3117584"/>
            <a:ext cx="1056175" cy="1028699"/>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30" name="Arrow: Right 8"/>
          <p:cNvSpPr/>
          <p:nvPr/>
        </p:nvSpPr>
        <p:spPr>
          <a:xfrm rot="16200000">
            <a:off x="6951726" y="3293140"/>
            <a:ext cx="579120"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Tree>
    <p:extLst>
      <p:ext uri="{BB962C8B-B14F-4D97-AF65-F5344CB8AC3E}">
        <p14:creationId xmlns:p14="http://schemas.microsoft.com/office/powerpoint/2010/main" val="32815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Environment</a:t>
            </a:r>
            <a:endParaRPr lang="en-US" dirty="0"/>
          </a:p>
        </p:txBody>
      </p:sp>
      <p:sp>
        <p:nvSpPr>
          <p:cNvPr id="5" name="Slide Number Placeholder 4"/>
          <p:cNvSpPr>
            <a:spLocks noGrp="1"/>
          </p:cNvSpPr>
          <p:nvPr>
            <p:ph type="sldNum" sz="quarter" idx="17"/>
          </p:nvPr>
        </p:nvSpPr>
        <p:spPr/>
        <p:txBody>
          <a:bodyPr/>
          <a:lstStyle/>
          <a:p>
            <a:pPr>
              <a:defRPr/>
            </a:pPr>
            <a:fld id="{3882BB22-D188-46C3-8010-4A8EB97E7A46}" type="slidenum">
              <a:rPr lang="en-US" smtClean="0"/>
              <a:pPr>
                <a:defRPr/>
              </a:pPr>
              <a:t>11</a:t>
            </a:fld>
            <a:endParaRPr lang="en-US" dirty="0"/>
          </a:p>
        </p:txBody>
      </p:sp>
      <p:sp>
        <p:nvSpPr>
          <p:cNvPr id="6" name="TextBox 5"/>
          <p:cNvSpPr txBox="1"/>
          <p:nvPr/>
        </p:nvSpPr>
        <p:spPr>
          <a:xfrm>
            <a:off x="689548" y="1140305"/>
            <a:ext cx="3705823" cy="369332"/>
          </a:xfrm>
          <a:prstGeom prst="rect">
            <a:avLst/>
          </a:prstGeom>
          <a:noFill/>
        </p:spPr>
        <p:txBody>
          <a:bodyPr wrap="none" lIns="0" tIns="0" rIns="0" bIns="0" rtlCol="0">
            <a:spAutoFit/>
          </a:bodyPr>
          <a:lstStyle/>
          <a:p>
            <a:r>
              <a:rPr lang="en-US" sz="2400" b="1" dirty="0" smtClean="0"/>
              <a:t>Docker Test Environment</a:t>
            </a:r>
          </a:p>
        </p:txBody>
      </p:sp>
      <p:sp>
        <p:nvSpPr>
          <p:cNvPr id="8" name="TextBox 7"/>
          <p:cNvSpPr txBox="1"/>
          <p:nvPr/>
        </p:nvSpPr>
        <p:spPr>
          <a:xfrm>
            <a:off x="685207" y="5566085"/>
            <a:ext cx="10410222" cy="307777"/>
          </a:xfrm>
          <a:prstGeom prst="rect">
            <a:avLst/>
          </a:prstGeom>
          <a:noFill/>
        </p:spPr>
        <p:txBody>
          <a:bodyPr wrap="none" lIns="0" tIns="0" rIns="0" bIns="0" rtlCol="0">
            <a:spAutoFit/>
          </a:bodyPr>
          <a:lstStyle/>
          <a:p>
            <a:r>
              <a:rPr lang="en-US" sz="2000" b="1" dirty="0"/>
              <a:t>Reference Link</a:t>
            </a:r>
            <a:r>
              <a:rPr lang="en-US" sz="2000" b="1" dirty="0" smtClean="0"/>
              <a:t>: https://</a:t>
            </a:r>
            <a:r>
              <a:rPr lang="en-US" sz="2000" b="1" dirty="0" err="1" smtClean="0"/>
              <a:t>store.docker.com</a:t>
            </a:r>
            <a:r>
              <a:rPr lang="en-US" sz="2000" b="1" dirty="0" smtClean="0"/>
              <a:t>/editions/community/</a:t>
            </a:r>
            <a:r>
              <a:rPr lang="en-US" sz="2000" b="1" dirty="0" err="1" smtClean="0"/>
              <a:t>docker</a:t>
            </a:r>
            <a:r>
              <a:rPr lang="en-US" sz="2000" b="1" dirty="0" smtClean="0"/>
              <a:t>-</a:t>
            </a:r>
            <a:r>
              <a:rPr lang="en-US" sz="2000" b="1" dirty="0" err="1" smtClean="0"/>
              <a:t>ce</a:t>
            </a:r>
            <a:r>
              <a:rPr lang="en-US" sz="2000" b="1" dirty="0" smtClean="0"/>
              <a:t>-desktop-mac</a:t>
            </a:r>
          </a:p>
        </p:txBody>
      </p:sp>
      <p:sp>
        <p:nvSpPr>
          <p:cNvPr id="9" name="TextBox 8"/>
          <p:cNvSpPr txBox="1"/>
          <p:nvPr/>
        </p:nvSpPr>
        <p:spPr>
          <a:xfrm>
            <a:off x="689548" y="3665149"/>
            <a:ext cx="4101187" cy="369332"/>
          </a:xfrm>
          <a:prstGeom prst="rect">
            <a:avLst/>
          </a:prstGeom>
          <a:noFill/>
        </p:spPr>
        <p:txBody>
          <a:bodyPr wrap="none" lIns="0" tIns="0" rIns="0" bIns="0" rtlCol="0">
            <a:spAutoFit/>
          </a:bodyPr>
          <a:lstStyle/>
          <a:p>
            <a:r>
              <a:rPr lang="en-US" sz="2400" b="1" dirty="0" smtClean="0"/>
              <a:t>Mac OSX or Linux Versions:</a:t>
            </a:r>
          </a:p>
        </p:txBody>
      </p:sp>
      <p:sp>
        <p:nvSpPr>
          <p:cNvPr id="10" name="TextBox 9"/>
          <p:cNvSpPr txBox="1"/>
          <p:nvPr/>
        </p:nvSpPr>
        <p:spPr>
          <a:xfrm>
            <a:off x="685207" y="4216970"/>
            <a:ext cx="3502241" cy="1107996"/>
          </a:xfrm>
          <a:prstGeom prst="rect">
            <a:avLst/>
          </a:prstGeom>
          <a:noFill/>
        </p:spPr>
        <p:txBody>
          <a:bodyPr wrap="none" lIns="0" tIns="0" rIns="0" bIns="0" rtlCol="0">
            <a:spAutoFit/>
          </a:bodyPr>
          <a:lstStyle/>
          <a:p>
            <a:r>
              <a:rPr lang="en-US" sz="2400" dirty="0" smtClean="0"/>
              <a:t>Mac OSX 10.11 or Higher</a:t>
            </a:r>
          </a:p>
          <a:p>
            <a:r>
              <a:rPr lang="en-US" sz="2400" dirty="0" smtClean="0"/>
              <a:t>CentOS 6x or 7x</a:t>
            </a:r>
          </a:p>
          <a:p>
            <a:r>
              <a:rPr lang="en-US" sz="2400" dirty="0" smtClean="0"/>
              <a:t>Ubuntu 14.04 or Higher</a:t>
            </a:r>
          </a:p>
        </p:txBody>
      </p:sp>
      <p:pic>
        <p:nvPicPr>
          <p:cNvPr id="3" name="Picture 2"/>
          <p:cNvPicPr>
            <a:picLocks noChangeAspect="1"/>
          </p:cNvPicPr>
          <p:nvPr/>
        </p:nvPicPr>
        <p:blipFill>
          <a:blip r:embed="rId2"/>
          <a:stretch>
            <a:fillRect/>
          </a:stretch>
        </p:blipFill>
        <p:spPr>
          <a:xfrm>
            <a:off x="685207" y="1625294"/>
            <a:ext cx="2398426" cy="1329360"/>
          </a:xfrm>
          <a:prstGeom prst="rect">
            <a:avLst/>
          </a:prstGeom>
        </p:spPr>
      </p:pic>
      <p:pic>
        <p:nvPicPr>
          <p:cNvPr id="4" name="Picture 3"/>
          <p:cNvPicPr>
            <a:picLocks noChangeAspect="1"/>
          </p:cNvPicPr>
          <p:nvPr/>
        </p:nvPicPr>
        <p:blipFill>
          <a:blip r:embed="rId3"/>
          <a:stretch>
            <a:fillRect/>
          </a:stretch>
        </p:blipFill>
        <p:spPr>
          <a:xfrm>
            <a:off x="3299839" y="1695383"/>
            <a:ext cx="1356716" cy="11250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335" y="1567321"/>
            <a:ext cx="6760526" cy="2710274"/>
          </a:xfrm>
          <a:prstGeom prst="rect">
            <a:avLst/>
          </a:prstGeom>
        </p:spPr>
      </p:pic>
    </p:spTree>
    <p:extLst>
      <p:ext uri="{BB962C8B-B14F-4D97-AF65-F5344CB8AC3E}">
        <p14:creationId xmlns:p14="http://schemas.microsoft.com/office/powerpoint/2010/main" val="1270250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err="1" smtClean="0"/>
              <a:t>ized</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19" y="1079500"/>
            <a:ext cx="5727258" cy="5219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829" y="2400300"/>
            <a:ext cx="5223102" cy="3092450"/>
          </a:xfrm>
          <a:prstGeom prst="rect">
            <a:avLst/>
          </a:prstGeom>
        </p:spPr>
      </p:pic>
      <p:sp>
        <p:nvSpPr>
          <p:cNvPr id="6" name="Rectangle 5"/>
          <p:cNvSpPr/>
          <p:nvPr/>
        </p:nvSpPr>
        <p:spPr>
          <a:xfrm>
            <a:off x="6730060" y="4571999"/>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7" name="Rectangle 6"/>
          <p:cNvSpPr/>
          <p:nvPr/>
        </p:nvSpPr>
        <p:spPr>
          <a:xfrm>
            <a:off x="6389479" y="5028398"/>
            <a:ext cx="1378945" cy="370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8" name="Rectangle 7"/>
          <p:cNvSpPr/>
          <p:nvPr/>
        </p:nvSpPr>
        <p:spPr>
          <a:xfrm>
            <a:off x="712248" y="3317018"/>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9" name="Rectangle 8"/>
          <p:cNvSpPr/>
          <p:nvPr/>
        </p:nvSpPr>
        <p:spPr>
          <a:xfrm>
            <a:off x="712248" y="4488515"/>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10" name="Rectangle 9"/>
          <p:cNvSpPr/>
          <p:nvPr/>
        </p:nvSpPr>
        <p:spPr>
          <a:xfrm>
            <a:off x="712247" y="5976734"/>
            <a:ext cx="1094023" cy="15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cxnSp>
        <p:nvCxnSpPr>
          <p:cNvPr id="12" name="Straight Arrow Connector 11"/>
          <p:cNvCxnSpPr/>
          <p:nvPr/>
        </p:nvCxnSpPr>
        <p:spPr>
          <a:xfrm flipV="1">
            <a:off x="200527" y="2738971"/>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00526" y="3797750"/>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0719" y="4972834"/>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148136" y="2598551"/>
            <a:ext cx="419249" cy="122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47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50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50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258" y="311150"/>
            <a:ext cx="12182917" cy="603250"/>
          </a:xfrm>
        </p:spPr>
        <p:txBody>
          <a:bodyPr/>
          <a:lstStyle/>
          <a:p>
            <a:r>
              <a:rPr lang="en-US"/>
              <a:t>and it all runs in AWS</a:t>
            </a:r>
          </a:p>
        </p:txBody>
      </p:sp>
      <p:pic>
        <p:nvPicPr>
          <p:cNvPr id="2" name="Content Placeholder 1" descr="AWS Environment.png"/>
          <p:cNvPicPr>
            <a:picLocks noGrp="1" noChangeAspect="1"/>
          </p:cNvPicPr>
          <p:nvPr>
            <p:ph sz="quarter" idx="10"/>
          </p:nvPr>
        </p:nvPicPr>
        <p:blipFill>
          <a:blip r:embed="rId3"/>
          <a:stretch>
            <a:fillRect/>
          </a:stretch>
        </p:blipFill>
        <p:spPr>
          <a:xfrm>
            <a:off x="514274" y="1323975"/>
            <a:ext cx="11145837" cy="3823524"/>
          </a:xfrm>
        </p:spPr>
      </p:pic>
      <p:cxnSp>
        <p:nvCxnSpPr>
          <p:cNvPr id="3" name="Straight Arrow Connector 2"/>
          <p:cNvCxnSpPr/>
          <p:nvPr/>
        </p:nvCxnSpPr>
        <p:spPr>
          <a:xfrm>
            <a:off x="5631602" y="2967751"/>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Arrow Connector 4"/>
          <p:cNvCxnSpPr/>
          <p:nvPr/>
        </p:nvCxnSpPr>
        <p:spPr>
          <a:xfrm>
            <a:off x="5777345" y="3113494"/>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p:cNvCxnSpPr/>
          <p:nvPr/>
        </p:nvCxnSpPr>
        <p:spPr>
          <a:xfrm>
            <a:off x="5923088" y="3251140"/>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 name="Arrow: Right 6"/>
          <p:cNvSpPr/>
          <p:nvPr/>
        </p:nvSpPr>
        <p:spPr>
          <a:xfrm rot="9300000">
            <a:off x="1609487" y="2228850"/>
            <a:ext cx="2943584" cy="14499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8" name="TextBox 7"/>
          <p:cNvSpPr txBox="1"/>
          <p:nvPr/>
        </p:nvSpPr>
        <p:spPr>
          <a:xfrm>
            <a:off x="4399901" y="1323975"/>
            <a:ext cx="2590181" cy="368300"/>
          </a:xfrm>
          <a:prstGeom prst="rect">
            <a:avLst/>
          </a:prstGeom>
          <a:ln>
            <a:solidFill>
              <a:schemeClr val="accent1"/>
            </a:solidFill>
          </a:ln>
        </p:spPr>
        <p:txBody>
          <a:bodyPr rtlCol="0">
            <a:spAutoFit/>
          </a:bodyPr>
          <a:lstStyle/>
          <a:p>
            <a:pPr algn="ctr"/>
            <a:r>
              <a:rPr lang="en-US"/>
              <a:t>Your code lives here</a:t>
            </a:r>
          </a:p>
        </p:txBody>
      </p:sp>
      <p:sp>
        <p:nvSpPr>
          <p:cNvPr id="11" name="Arrow: Right 10"/>
          <p:cNvSpPr/>
          <p:nvPr/>
        </p:nvSpPr>
        <p:spPr>
          <a:xfrm rot="12960000">
            <a:off x="1322135" y="4086225"/>
            <a:ext cx="802368" cy="1444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2" name="TextBox 11"/>
          <p:cNvSpPr txBox="1"/>
          <p:nvPr/>
        </p:nvSpPr>
        <p:spPr>
          <a:xfrm>
            <a:off x="2038049" y="4381500"/>
            <a:ext cx="1852512" cy="368300"/>
          </a:xfrm>
          <a:prstGeom prst="rect">
            <a:avLst/>
          </a:prstGeom>
          <a:ln>
            <a:solidFill>
              <a:schemeClr val="accent1"/>
            </a:solidFill>
          </a:ln>
        </p:spPr>
        <p:txBody>
          <a:bodyPr rtlCol="0">
            <a:spAutoFit/>
          </a:bodyPr>
          <a:lstStyle/>
          <a:p>
            <a:pPr algn="ctr"/>
            <a:r>
              <a:rPr lang="en-US"/>
              <a:t>NGINX, Node.js</a:t>
            </a:r>
          </a:p>
        </p:txBody>
      </p:sp>
    </p:spTree>
    <p:extLst>
      <p:ext uri="{BB962C8B-B14F-4D97-AF65-F5344CB8AC3E}">
        <p14:creationId xmlns:p14="http://schemas.microsoft.com/office/powerpoint/2010/main" val="2188418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righ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Modern App Dev Tools</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smtClean="0"/>
              <a:t>What will we be using today?</a:t>
            </a:r>
            <a:endParaRPr lang="en-US" dirty="0"/>
          </a:p>
        </p:txBody>
      </p:sp>
    </p:spTree>
    <p:extLst>
      <p:ext uri="{BB962C8B-B14F-4D97-AF65-F5344CB8AC3E}">
        <p14:creationId xmlns:p14="http://schemas.microsoft.com/office/powerpoint/2010/main" val="71214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Arial"/>
              </a:rPr>
              <a:t>Bitbucket</a:t>
            </a:r>
            <a:r>
              <a:rPr lang="en-US" dirty="0">
                <a:solidFill>
                  <a:srgbClr val="000000"/>
                </a:solidFill>
                <a:latin typeface="Arial"/>
              </a:rPr>
              <a:t> (Source Code Management)</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dirty="0" err="1" smtClean="0"/>
              <a:t>Bitbucket</a:t>
            </a:r>
            <a:r>
              <a:rPr lang="en-US" dirty="0" smtClean="0"/>
              <a:t> </a:t>
            </a:r>
            <a:r>
              <a:rPr lang="en-US" dirty="0"/>
              <a:t>(or GitHub) enables:</a:t>
            </a:r>
          </a:p>
          <a:p>
            <a:pPr lvl="1"/>
            <a:r>
              <a:rPr lang="en-US" dirty="0"/>
              <a:t>Simultaneous development for a single project</a:t>
            </a:r>
          </a:p>
          <a:p>
            <a:pPr lvl="1"/>
            <a:r>
              <a:rPr lang="en-US" dirty="0"/>
              <a:t>Different developers code different features</a:t>
            </a:r>
          </a:p>
          <a:p>
            <a:pPr lvl="1"/>
            <a:r>
              <a:rPr lang="en-US" dirty="0"/>
              <a:t>Tracking of Changes in Near-</a:t>
            </a:r>
            <a:r>
              <a:rPr lang="en-US" dirty="0" err="1"/>
              <a:t>Realtime</a:t>
            </a:r>
            <a:endParaRPr lang="en-US" dirty="0"/>
          </a:p>
          <a:p>
            <a:pPr lvl="1"/>
            <a:r>
              <a:rPr lang="en-US" dirty="0"/>
              <a:t>Merge &amp; Conflict Management</a:t>
            </a:r>
          </a:p>
          <a:p>
            <a:pPr lvl="1"/>
            <a:r>
              <a:rPr lang="en-US" dirty="0"/>
              <a:t>Issue Tracking and Jira Integrations</a:t>
            </a:r>
          </a:p>
          <a:p>
            <a:pPr lvl="1"/>
            <a:r>
              <a:rPr lang="en-US" dirty="0"/>
              <a:t>Automation with API's</a:t>
            </a:r>
          </a:p>
        </p:txBody>
      </p:sp>
    </p:spTree>
    <p:extLst>
      <p:ext uri="{BB962C8B-B14F-4D97-AF65-F5344CB8AC3E}">
        <p14:creationId xmlns:p14="http://schemas.microsoft.com/office/powerpoint/2010/main" val="1875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0447"/>
            <a:ext cx="10515600" cy="1325563"/>
          </a:xfrm>
        </p:spPr>
        <p:txBody>
          <a:bodyPr/>
          <a:lstStyle/>
          <a:p>
            <a:r>
              <a:rPr lang="en-US" dirty="0"/>
              <a:t>Source Code </a:t>
            </a:r>
            <a:r>
              <a:rPr lang="en-US" dirty="0" smtClean="0"/>
              <a:t>Management (</a:t>
            </a:r>
            <a:r>
              <a:rPr lang="en-US" dirty="0" err="1" smtClean="0"/>
              <a:t>Bitbucket</a:t>
            </a:r>
            <a:r>
              <a:rPr lang="en-US" dirty="0" smtClean="0"/>
              <a:t>/GitHub</a:t>
            </a:r>
            <a:r>
              <a:rPr lang="en-US" dirty="0"/>
              <a:t>)</a:t>
            </a:r>
          </a:p>
        </p:txBody>
      </p:sp>
      <p:sp>
        <p:nvSpPr>
          <p:cNvPr id="5" name="Content Placeholder 4"/>
          <p:cNvSpPr>
            <a:spLocks noGrp="1"/>
          </p:cNvSpPr>
          <p:nvPr>
            <p:ph idx="4294967295"/>
          </p:nvPr>
        </p:nvSpPr>
        <p:spPr>
          <a:xfrm>
            <a:off x="838200" y="1677385"/>
            <a:ext cx="10515600" cy="4351338"/>
          </a:xfrm>
          <a:prstGeom prst="rect">
            <a:avLst/>
          </a:prstGeom>
        </p:spPr>
        <p:txBody>
          <a:bodyPr/>
          <a:lstStyle/>
          <a:p>
            <a:r>
              <a:rPr lang="en-US" dirty="0"/>
              <a:t>We’ll work on 1 Project</a:t>
            </a:r>
            <a:br>
              <a:rPr lang="en-US" dirty="0"/>
            </a:br>
            <a:endParaRPr lang="en-US" dirty="0"/>
          </a:p>
          <a:p>
            <a:r>
              <a:rPr lang="en-US" dirty="0" smtClean="0"/>
              <a:t>Your project has 1 repo</a:t>
            </a:r>
            <a:r>
              <a:rPr lang="en-US" dirty="0"/>
              <a:t/>
            </a:r>
            <a:br>
              <a:rPr lang="en-US" dirty="0"/>
            </a:br>
            <a:endParaRPr lang="en-US" dirty="0"/>
          </a:p>
          <a:p>
            <a:r>
              <a:rPr lang="en-US" i="1" dirty="0" smtClean="0"/>
              <a:t>‘</a:t>
            </a:r>
            <a:r>
              <a:rPr lang="en-US" i="1" dirty="0" err="1" smtClean="0"/>
              <a:t>Git</a:t>
            </a:r>
            <a:r>
              <a:rPr lang="en-US" i="1" dirty="0" smtClean="0"/>
              <a:t> Clone’</a:t>
            </a:r>
            <a:r>
              <a:rPr lang="en-US" dirty="0" smtClean="0"/>
              <a:t> your repo</a:t>
            </a:r>
            <a:br>
              <a:rPr lang="en-US" dirty="0" smtClean="0"/>
            </a:br>
            <a:endParaRPr lang="en-US" dirty="0">
              <a:solidFill>
                <a:schemeClr val="tx1">
                  <a:lumMod val="50000"/>
                  <a:lumOff val="50000"/>
                </a:schemeClr>
              </a:solidFill>
            </a:endParaRPr>
          </a:p>
        </p:txBody>
      </p:sp>
      <p:pic>
        <p:nvPicPr>
          <p:cNvPr id="7" name="Picture 6" descr="/Users/tomm/Downloads/screenshots/Projects   Bitbucket.png"/>
          <p:cNvPicPr/>
          <p:nvPr/>
        </p:nvPicPr>
        <p:blipFill>
          <a:blip r:embed="rId3">
            <a:extLst>
              <a:ext uri="{28A0092B-C50C-407E-A947-70E740481C1C}">
                <a14:useLocalDpi xmlns:a14="http://schemas.microsoft.com/office/drawing/2010/main" val="0"/>
              </a:ext>
            </a:extLst>
          </a:blip>
          <a:srcRect/>
          <a:stretch>
            <a:fillRect/>
          </a:stretch>
        </p:blipFill>
        <p:spPr bwMode="auto">
          <a:xfrm>
            <a:off x="5069469" y="1489682"/>
            <a:ext cx="5362671" cy="1678820"/>
          </a:xfrm>
          <a:prstGeom prst="rect">
            <a:avLst/>
          </a:prstGeom>
          <a:noFill/>
          <a:ln>
            <a:solidFill>
              <a:schemeClr val="accent1"/>
            </a:solidFill>
          </a:ln>
        </p:spPr>
      </p:pic>
      <p:pic>
        <p:nvPicPr>
          <p:cNvPr id="10" name="Picture 9" descr="/Users/tomm/Downloads/Workshop Project Overview   Bitbucket.png"/>
          <p:cNvPicPr/>
          <p:nvPr/>
        </p:nvPicPr>
        <p:blipFill>
          <a:blip r:embed="rId4">
            <a:extLst>
              <a:ext uri="{28A0092B-C50C-407E-A947-70E740481C1C}">
                <a14:useLocalDpi xmlns:a14="http://schemas.microsoft.com/office/drawing/2010/main" val="0"/>
              </a:ext>
            </a:extLst>
          </a:blip>
          <a:srcRect/>
          <a:stretch>
            <a:fillRect/>
          </a:stretch>
        </p:blipFill>
        <p:spPr bwMode="auto">
          <a:xfrm>
            <a:off x="5862084" y="1995666"/>
            <a:ext cx="3048000" cy="2469774"/>
          </a:xfrm>
          <a:prstGeom prst="rect">
            <a:avLst/>
          </a:prstGeom>
          <a:noFill/>
          <a:ln>
            <a:solidFill>
              <a:schemeClr val="accent1"/>
            </a:solidFill>
          </a:ln>
        </p:spPr>
      </p:pic>
      <p:pic>
        <p:nvPicPr>
          <p:cNvPr id="11" name="Picture 10" descr="/Users/tomm/Downloads/screenshots/Browse Workshop   buttercup go   Bitbucket.png"/>
          <p:cNvPicPr/>
          <p:nvPr/>
        </p:nvPicPr>
        <p:blipFill>
          <a:blip r:embed="rId5">
            <a:extLst>
              <a:ext uri="{28A0092B-C50C-407E-A947-70E740481C1C}">
                <a14:useLocalDpi xmlns:a14="http://schemas.microsoft.com/office/drawing/2010/main" val="0"/>
              </a:ext>
            </a:extLst>
          </a:blip>
          <a:srcRect/>
          <a:stretch>
            <a:fillRect/>
          </a:stretch>
        </p:blipFill>
        <p:spPr bwMode="auto">
          <a:xfrm>
            <a:off x="7247372" y="2815245"/>
            <a:ext cx="4649255" cy="3131067"/>
          </a:xfrm>
          <a:prstGeom prst="rect">
            <a:avLst/>
          </a:prstGeom>
          <a:noFill/>
          <a:ln>
            <a:solidFill>
              <a:schemeClr val="accent1"/>
            </a:solidFill>
          </a:ln>
        </p:spPr>
      </p:pic>
    </p:spTree>
    <p:extLst>
      <p:ext uri="{BB962C8B-B14F-4D97-AF65-F5344CB8AC3E}">
        <p14:creationId xmlns:p14="http://schemas.microsoft.com/office/powerpoint/2010/main" val="100788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p:txBody>
          <a:bodyPr vert="horz" lIns="91440" tIns="45720" rIns="91440" bIns="45720" rtlCol="0" anchor="t">
            <a:noAutofit/>
          </a:bodyPr>
          <a:lstStyle/>
          <a:p>
            <a:r>
              <a:rPr lang="en-US" sz="1400" dirty="0"/>
              <a:t>Command Line </a:t>
            </a:r>
          </a:p>
          <a:p>
            <a:pPr lvl="1"/>
            <a:r>
              <a:rPr lang="en-US" sz="1400" dirty="0"/>
              <a:t>Create a new "branch"  </a:t>
            </a:r>
          </a:p>
          <a:p>
            <a:pPr lvl="1"/>
            <a:r>
              <a:rPr lang="en-US" sz="1400" dirty="0"/>
              <a:t>Switch context to your new branch</a:t>
            </a:r>
            <a:r>
              <a:rPr lang="en-US" sz="1400" dirty="0">
                <a:solidFill>
                  <a:schemeClr val="tx1"/>
                </a:solidFill>
              </a:rPr>
              <a:t/>
            </a:r>
            <a:br>
              <a:rPr lang="en-US" sz="1400" dirty="0">
                <a:solidFill>
                  <a:schemeClr val="tx1"/>
                </a:solidFill>
              </a:rPr>
            </a:br>
            <a:endParaRPr lang="en-US" sz="1400" dirty="0">
              <a:solidFill>
                <a:schemeClr val="tx1"/>
              </a:solidFill>
            </a:endParaRPr>
          </a:p>
          <a:p>
            <a:pPr lvl="1"/>
            <a:r>
              <a:rPr lang="en-US" sz="1400" dirty="0"/>
              <a:t>Modify the code </a:t>
            </a:r>
          </a:p>
          <a:p>
            <a:pPr lvl="1"/>
            <a:r>
              <a:rPr lang="en-US" sz="1400" dirty="0"/>
              <a:t>Verify the changes you made  </a:t>
            </a:r>
          </a:p>
          <a:p>
            <a:pPr lvl="1"/>
            <a:r>
              <a:rPr lang="en-US" sz="1400" dirty="0"/>
              <a:t>Add your changes to the be submitted</a:t>
            </a:r>
            <a:endParaRPr lang="en-US" sz="1400" dirty="0">
              <a:solidFill>
                <a:schemeClr val="tx1"/>
              </a:solidFill>
            </a:endParaRPr>
          </a:p>
          <a:p>
            <a:pPr lvl="1"/>
            <a:r>
              <a:rPr lang="en-US" sz="1400" dirty="0"/>
              <a:t>Commit your changes </a:t>
            </a:r>
          </a:p>
          <a:p>
            <a:pPr lvl="1"/>
            <a:r>
              <a:rPr lang="en-US" sz="1400" dirty="0"/>
              <a:t>Push your changes to Bit Bucket </a:t>
            </a:r>
          </a:p>
          <a:p>
            <a:r>
              <a:rPr lang="en-US" sz="1400" dirty="0" err="1" smtClean="0"/>
              <a:t>Bitbucket</a:t>
            </a:r>
            <a:r>
              <a:rPr lang="en-US" sz="1400" dirty="0" smtClean="0"/>
              <a:t> </a:t>
            </a:r>
            <a:r>
              <a:rPr lang="en-US" sz="1400" dirty="0"/>
              <a:t>UI </a:t>
            </a:r>
          </a:p>
          <a:p>
            <a:pPr lvl="1"/>
            <a:r>
              <a:rPr lang="en-US" sz="1400" dirty="0"/>
              <a:t>Create  Pull Request</a:t>
            </a:r>
          </a:p>
          <a:p>
            <a:pPr lvl="1"/>
            <a:r>
              <a:rPr lang="en-US" sz="1400" dirty="0"/>
              <a:t>Merge</a:t>
            </a:r>
          </a:p>
        </p:txBody>
      </p:sp>
      <p:sp>
        <p:nvSpPr>
          <p:cNvPr id="2" name="Title 1"/>
          <p:cNvSpPr>
            <a:spLocks noGrp="1"/>
          </p:cNvSpPr>
          <p:nvPr>
            <p:ph type="title"/>
          </p:nvPr>
        </p:nvSpPr>
        <p:spPr/>
        <p:txBody>
          <a:bodyPr/>
          <a:lstStyle/>
          <a:p>
            <a:r>
              <a:rPr lang="en-US"/>
              <a:t>Making Changes...There's a Process</a:t>
            </a:r>
          </a:p>
        </p:txBody>
      </p:sp>
      <p:sp>
        <p:nvSpPr>
          <p:cNvPr id="5" name="Content Placeholder 4"/>
          <p:cNvSpPr>
            <a:spLocks noGrp="1"/>
          </p:cNvSpPr>
          <p:nvPr>
            <p:ph sz="half" idx="1"/>
          </p:nvPr>
        </p:nvSpPr>
        <p:spPr>
          <a:xfrm>
            <a:off x="6261277" y="1266825"/>
            <a:ext cx="5469339" cy="4712335"/>
          </a:xfrm>
          <a:prstGeom prst="rect">
            <a:avLst/>
          </a:prstGeom>
        </p:spPr>
        <p:txBody>
          <a:bodyPr vert="horz" lIns="91440" tIns="45720" rIns="91440" bIns="45720" rtlCol="0" anchor="t">
            <a:noAutofit/>
          </a:bodyPr>
          <a:lstStyle/>
          <a:p>
            <a:pPr marL="914400" lvl="2" indent="0">
              <a:buNone/>
            </a:pPr>
            <a:endParaRPr lang="en-US" sz="1400">
              <a:solidFill>
                <a:schemeClr val="tx1"/>
              </a:solidFill>
            </a:endParaRPr>
          </a:p>
          <a:p>
            <a:pPr marL="914400" lvl="2" indent="0">
              <a:buNone/>
            </a:pPr>
            <a:r>
              <a:rPr lang="en-US" sz="1400" err="1">
                <a:solidFill>
                  <a:schemeClr val="tx1"/>
                </a:solidFill>
              </a:rPr>
              <a:t>git</a:t>
            </a:r>
            <a:r>
              <a:rPr lang="en-US" sz="1400">
                <a:solidFill>
                  <a:schemeClr val="tx1"/>
                </a:solidFill>
              </a:rPr>
              <a:t> branch </a:t>
            </a:r>
            <a:r>
              <a:rPr lang="en-US" sz="1400" i="1">
                <a:solidFill>
                  <a:schemeClr val="tx1"/>
                </a:solidFill>
              </a:rPr>
              <a:t>module1 </a:t>
            </a:r>
          </a:p>
          <a:p>
            <a:pPr marL="914400" lvl="2" indent="0">
              <a:buNone/>
            </a:pPr>
            <a:r>
              <a:rPr lang="en-US" sz="1400" err="1">
                <a:solidFill>
                  <a:schemeClr val="tx1"/>
                </a:solidFill>
              </a:rPr>
              <a:t>git</a:t>
            </a:r>
            <a:r>
              <a:rPr lang="en-US" sz="1400">
                <a:solidFill>
                  <a:schemeClr val="tx1"/>
                </a:solidFill>
              </a:rPr>
              <a:t> checkout </a:t>
            </a:r>
            <a:r>
              <a:rPr lang="en-US" sz="1400" i="1">
                <a:solidFill>
                  <a:schemeClr val="tx1"/>
                </a:solidFill>
              </a:rPr>
              <a:t>module1   </a:t>
            </a:r>
            <a:r>
              <a:rPr lang="en-US" sz="1400">
                <a:solidFill>
                  <a:schemeClr val="tx1"/>
                </a:solidFill>
              </a:rPr>
              <a:t/>
            </a:r>
            <a:br>
              <a:rPr lang="en-US" sz="1400">
                <a:solidFill>
                  <a:schemeClr val="tx1"/>
                </a:solidFill>
              </a:rPr>
            </a:br>
            <a:r>
              <a:rPr lang="en-US" sz="1400" err="1">
                <a:solidFill>
                  <a:schemeClr val="tx1"/>
                </a:solidFill>
              </a:rPr>
              <a:t>git</a:t>
            </a:r>
            <a:r>
              <a:rPr lang="en-US" sz="1400">
                <a:solidFill>
                  <a:schemeClr val="tx1"/>
                </a:solidFill>
              </a:rPr>
              <a:t> status  ==&gt; Are you working with </a:t>
            </a:r>
            <a:r>
              <a:rPr lang="en-US" sz="1400" i="1">
                <a:solidFill>
                  <a:schemeClr val="tx1"/>
                </a:solidFill>
              </a:rPr>
              <a:t>module1</a:t>
            </a:r>
            <a:r>
              <a:rPr lang="en-US" sz="1400">
                <a:solidFill>
                  <a:schemeClr val="tx1"/>
                </a:solidFill>
              </a:rPr>
              <a:t>?   </a:t>
            </a:r>
          </a:p>
          <a:p>
            <a:pPr marL="914400" lvl="2" indent="0">
              <a:buNone/>
            </a:pPr>
            <a:r>
              <a:rPr lang="en-US" sz="1400">
                <a:solidFill>
                  <a:schemeClr val="tx1"/>
                </a:solidFill>
              </a:rPr>
              <a:t/>
            </a:r>
            <a:br>
              <a:rPr lang="en-US" sz="1400">
                <a:solidFill>
                  <a:schemeClr val="tx1"/>
                </a:solidFill>
              </a:rPr>
            </a:br>
            <a:endParaRPr lang="en-US" sz="1100">
              <a:solidFill>
                <a:schemeClr val="tx1"/>
              </a:solidFill>
            </a:endParaRPr>
          </a:p>
          <a:p>
            <a:pPr marL="914400" lvl="2" indent="0">
              <a:buNone/>
            </a:pPr>
            <a:r>
              <a:rPr lang="en-US" sz="1400" err="1">
                <a:solidFill>
                  <a:schemeClr val="tx1"/>
                </a:solidFill>
              </a:rPr>
              <a:t>git</a:t>
            </a:r>
            <a:r>
              <a:rPr lang="en-US" sz="1400">
                <a:solidFill>
                  <a:schemeClr val="tx1"/>
                </a:solidFill>
              </a:rPr>
              <a:t> status   </a:t>
            </a:r>
          </a:p>
          <a:p>
            <a:pPr marL="914400" lvl="2" indent="0">
              <a:buNone/>
            </a:pPr>
            <a:r>
              <a:rPr lang="en-US" sz="1400" err="1"/>
              <a:t>git</a:t>
            </a:r>
            <a:r>
              <a:rPr lang="en-US" sz="1400"/>
              <a:t> add *</a:t>
            </a:r>
            <a:endParaRPr lang="en-US" sz="1400">
              <a:solidFill>
                <a:schemeClr val="tx1"/>
              </a:solidFill>
            </a:endParaRPr>
          </a:p>
          <a:p>
            <a:pPr marL="914400" lvl="2" indent="0">
              <a:buNone/>
            </a:pPr>
            <a:r>
              <a:rPr lang="en-US" sz="1400" err="1">
                <a:solidFill>
                  <a:schemeClr val="tx1"/>
                </a:solidFill>
              </a:rPr>
              <a:t>git</a:t>
            </a:r>
            <a:r>
              <a:rPr lang="en-US" sz="1400">
                <a:solidFill>
                  <a:schemeClr val="tx1"/>
                </a:solidFill>
              </a:rPr>
              <a:t> commit –m "</a:t>
            </a:r>
            <a:r>
              <a:rPr lang="en-US" sz="1400" i="1">
                <a:solidFill>
                  <a:schemeClr val="tx1"/>
                </a:solidFill>
              </a:rPr>
              <a:t>your comments here</a:t>
            </a:r>
            <a:r>
              <a:rPr lang="en-US" sz="1400">
                <a:solidFill>
                  <a:schemeClr val="tx1"/>
                </a:solidFill>
              </a:rPr>
              <a:t>"</a:t>
            </a:r>
          </a:p>
          <a:p>
            <a:pPr marL="914400" lvl="2" indent="0">
              <a:buNone/>
            </a:pPr>
            <a:r>
              <a:rPr lang="en-US" sz="1400" err="1">
                <a:solidFill>
                  <a:schemeClr val="tx1"/>
                </a:solidFill>
              </a:rPr>
              <a:t>git</a:t>
            </a:r>
            <a:r>
              <a:rPr lang="en-US" sz="1400">
                <a:solidFill>
                  <a:schemeClr val="tx1"/>
                </a:solidFill>
              </a:rPr>
              <a:t> push origin </a:t>
            </a:r>
            <a:r>
              <a:rPr lang="en-US" sz="1400" i="1">
                <a:solidFill>
                  <a:schemeClr val="tx1"/>
                </a:solidFill>
              </a:rPr>
              <a:t>module1</a:t>
            </a:r>
          </a:p>
          <a:p>
            <a:pPr marL="914400" lvl="2" indent="0">
              <a:buNone/>
            </a:pPr>
            <a:endParaRPr lang="en-US" sz="1400"/>
          </a:p>
          <a:p>
            <a:pPr marL="914400" lvl="2" indent="0">
              <a:buNone/>
            </a:pPr>
            <a:endParaRPr lang="en-US" sz="1400"/>
          </a:p>
        </p:txBody>
      </p:sp>
      <p:pic>
        <p:nvPicPr>
          <p:cNvPr id="10" name="Picture 9" descr="Screen Shot 2017-04-04 at 3.31.26 PM.png"/>
          <p:cNvPicPr>
            <a:picLocks noChangeAspect="1"/>
          </p:cNvPicPr>
          <p:nvPr/>
        </p:nvPicPr>
        <p:blipFill>
          <a:blip r:embed="rId3"/>
          <a:stretch>
            <a:fillRect/>
          </a:stretch>
        </p:blipFill>
        <p:spPr>
          <a:xfrm>
            <a:off x="3248248" y="4588042"/>
            <a:ext cx="6018087" cy="1069763"/>
          </a:xfrm>
          <a:prstGeom prst="rect">
            <a:avLst/>
          </a:prstGeom>
        </p:spPr>
      </p:pic>
      <p:pic>
        <p:nvPicPr>
          <p:cNvPr id="11" name="Picture 10" descr="Screen Shot 2017-04-04 at 3.35.27 PM.png"/>
          <p:cNvPicPr>
            <a:picLocks noChangeAspect="1"/>
          </p:cNvPicPr>
          <p:nvPr/>
        </p:nvPicPr>
        <p:blipFill>
          <a:blip r:embed="rId4"/>
          <a:stretch>
            <a:fillRect/>
          </a:stretch>
        </p:blipFill>
        <p:spPr>
          <a:xfrm>
            <a:off x="3746241" y="4854718"/>
            <a:ext cx="6078174" cy="2003282"/>
          </a:xfrm>
          <a:prstGeom prst="rect">
            <a:avLst/>
          </a:prstGeom>
        </p:spPr>
      </p:pic>
      <p:pic>
        <p:nvPicPr>
          <p:cNvPr id="12" name="Picture 11" descr="Screen Shot 2017-04-04 at 3.35.56 PM.png"/>
          <p:cNvPicPr>
            <a:picLocks noChangeAspect="1"/>
          </p:cNvPicPr>
          <p:nvPr/>
        </p:nvPicPr>
        <p:blipFill>
          <a:blip r:embed="rId5"/>
          <a:stretch>
            <a:fillRect/>
          </a:stretch>
        </p:blipFill>
        <p:spPr>
          <a:xfrm>
            <a:off x="7076515" y="4713650"/>
            <a:ext cx="4903836" cy="2144350"/>
          </a:xfrm>
          <a:prstGeom prst="rect">
            <a:avLst/>
          </a:prstGeom>
        </p:spPr>
      </p:pic>
    </p:spTree>
    <p:extLst>
      <p:ext uri="{BB962C8B-B14F-4D97-AF65-F5344CB8AC3E}">
        <p14:creationId xmlns:p14="http://schemas.microsoft.com/office/powerpoint/2010/main" val="323739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25000"/>
                                  </p:stCondLst>
                                  <p:childTnLst>
                                    <p:set>
                                      <p:cBhvr>
                                        <p:cTn id="6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5" grpId="0" uiExpand="1" build="p" bldLvl="5"/>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vert="horz" lIns="91440" tIns="45720" rIns="91440" bIns="45720" rtlCol="0" anchor="t">
            <a:noAutofit/>
          </a:bodyPr>
          <a:lstStyle/>
          <a:p>
            <a:r>
              <a:rPr lang="en-US" dirty="0"/>
              <a:t>1 Build Plan per Student </a:t>
            </a:r>
          </a:p>
          <a:p>
            <a:r>
              <a:rPr lang="en-US" dirty="0"/>
              <a:t>1</a:t>
            </a:r>
            <a:r>
              <a:rPr lang="en-US" dirty="0" smtClean="0"/>
              <a:t> </a:t>
            </a:r>
            <a:r>
              <a:rPr lang="en-US" dirty="0"/>
              <a:t>Branch </a:t>
            </a:r>
            <a:r>
              <a:rPr lang="en-US" dirty="0" smtClean="0"/>
              <a:t>per Build Plan</a:t>
            </a:r>
            <a:r>
              <a:rPr lang="en-US" dirty="0"/>
              <a:t> </a:t>
            </a:r>
          </a:p>
          <a:p>
            <a:r>
              <a:rPr lang="en-US" dirty="0"/>
              <a:t>Jenkins will automatically build </a:t>
            </a:r>
            <a:br>
              <a:rPr lang="en-US" dirty="0"/>
            </a:br>
            <a:r>
              <a:rPr lang="en-US" dirty="0">
                <a:solidFill>
                  <a:srgbClr val="000000"/>
                </a:solidFill>
                <a:latin typeface="Arial"/>
              </a:rPr>
              <a:t>your project and deploy it when </a:t>
            </a:r>
            <a:r>
              <a:rPr lang="en-US" dirty="0">
                <a:latin typeface="Arial"/>
              </a:rPr>
              <a:t/>
            </a:r>
            <a:br>
              <a:rPr lang="en-US" dirty="0">
                <a:latin typeface="Arial"/>
              </a:rPr>
            </a:br>
            <a:r>
              <a:rPr lang="en-US" dirty="0">
                <a:solidFill>
                  <a:srgbClr val="000000"/>
                </a:solidFill>
                <a:latin typeface="Arial"/>
              </a:rPr>
              <a:t>you merge your code</a:t>
            </a:r>
            <a:endParaRPr lang="en-US" dirty="0">
              <a:latin typeface="Arial"/>
            </a:endParaRPr>
          </a:p>
          <a:p>
            <a:r>
              <a:rPr lang="en-US" dirty="0">
                <a:latin typeface="Arial"/>
              </a:rPr>
              <a:t>Build Plan</a:t>
            </a:r>
          </a:p>
          <a:p>
            <a:pPr marL="339725" lvl="1" indent="0">
              <a:buNone/>
            </a:pPr>
            <a:r>
              <a:rPr lang="en-US" sz="1200" dirty="0" err="1" smtClean="0">
                <a:solidFill>
                  <a:srgbClr val="000000"/>
                </a:solidFill>
                <a:latin typeface="Monaco"/>
              </a:rPr>
              <a:t>npm</a:t>
            </a:r>
            <a:r>
              <a:rPr lang="en-US" sz="1200" dirty="0" smtClean="0">
                <a:solidFill>
                  <a:srgbClr val="000000"/>
                </a:solidFill>
                <a:latin typeface="Monaco"/>
              </a:rPr>
              <a:t> install</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a:t>
            </a:r>
            <a:r>
              <a:rPr lang="en-US" sz="1200" dirty="0">
                <a:solidFill>
                  <a:srgbClr val="000000"/>
                </a:solidFill>
                <a:latin typeface="Monaco"/>
              </a:rPr>
              <a:t>install </a:t>
            </a:r>
            <a:r>
              <a:rPr lang="en-US" sz="1200" dirty="0" err="1" smtClean="0">
                <a:solidFill>
                  <a:srgbClr val="000000"/>
                </a:solidFill>
                <a:latin typeface="Monaco"/>
              </a:rPr>
              <a:t>newrelic</a:t>
            </a:r>
            <a:r>
              <a:rPr lang="en-US" sz="1200" dirty="0" smtClean="0">
                <a:solidFill>
                  <a:srgbClr val="000000"/>
                </a:solidFill>
                <a:latin typeface="Monaco"/>
              </a:rPr>
              <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build</a:t>
            </a:r>
            <a:br>
              <a:rPr lang="en-US" sz="1200" dirty="0" smtClean="0">
                <a:solidFill>
                  <a:srgbClr val="000000"/>
                </a:solidFill>
                <a:latin typeface="Monaco"/>
              </a:rPr>
            </a:br>
            <a:r>
              <a:rPr lang="en-US" sz="1200" dirty="0" smtClean="0">
                <a:solidFill>
                  <a:srgbClr val="000000"/>
                </a:solidFill>
                <a:latin typeface="Monaco"/>
              </a:rPr>
              <a:t/>
            </a:r>
            <a:br>
              <a:rPr lang="en-US" sz="1200" dirty="0" smtClean="0">
                <a:solidFill>
                  <a:srgbClr val="000000"/>
                </a:solidFill>
                <a:latin typeface="Monaco"/>
              </a:rPr>
            </a:br>
            <a:r>
              <a:rPr lang="en-US" sz="1200" dirty="0" err="1" smtClean="0">
                <a:solidFill>
                  <a:srgbClr val="000000"/>
                </a:solidFill>
                <a:latin typeface="Monaco"/>
              </a:rPr>
              <a:t>npm</a:t>
            </a:r>
            <a:r>
              <a:rPr lang="en-US" sz="1200" dirty="0" smtClean="0">
                <a:solidFill>
                  <a:srgbClr val="000000"/>
                </a:solidFill>
                <a:latin typeface="Monaco"/>
              </a:rPr>
              <a:t> start</a:t>
            </a:r>
            <a:r>
              <a:rPr lang="en-US" sz="1200" dirty="0">
                <a:solidFill>
                  <a:srgbClr val="000000"/>
                </a:solidFill>
                <a:latin typeface="Monaco"/>
              </a:rPr>
              <a:t>      </a:t>
            </a:r>
            <a:r>
              <a:rPr lang="en-US" sz="1600" dirty="0">
                <a:solidFill>
                  <a:schemeClr val="tx1"/>
                </a:solidFill>
                <a:latin typeface="Monaco"/>
              </a:rPr>
              <a:t/>
            </a:r>
            <a:br>
              <a:rPr lang="en-US" sz="1600" dirty="0">
                <a:solidFill>
                  <a:schemeClr val="tx1"/>
                </a:solidFill>
                <a:latin typeface="Monaco"/>
              </a:rPr>
            </a:br>
            <a:r>
              <a:rPr lang="en-US" sz="1600" dirty="0">
                <a:solidFill>
                  <a:schemeClr val="tx1"/>
                </a:solidFill>
                <a:latin typeface="Arial"/>
              </a:rPr>
              <a:t/>
            </a:r>
            <a:br>
              <a:rPr lang="en-US" sz="1600" dirty="0">
                <a:solidFill>
                  <a:schemeClr val="tx1"/>
                </a:solidFill>
                <a:latin typeface="Arial"/>
              </a:rPr>
            </a:br>
            <a:endParaRPr lang="en-US" sz="1200" dirty="0">
              <a:solidFill>
                <a:schemeClr val="tx1"/>
              </a:solidFill>
              <a:latin typeface="Monaco"/>
            </a:endParaRPr>
          </a:p>
        </p:txBody>
      </p:sp>
      <p:sp>
        <p:nvSpPr>
          <p:cNvPr id="2" name="Title 1"/>
          <p:cNvSpPr>
            <a:spLocks noGrp="1"/>
          </p:cNvSpPr>
          <p:nvPr>
            <p:ph type="title"/>
          </p:nvPr>
        </p:nvSpPr>
        <p:spPr/>
        <p:txBody>
          <a:bodyPr/>
          <a:lstStyle/>
          <a:p>
            <a:r>
              <a:rPr lang="en-US"/>
              <a:t>Automated Deployment - CI/CD using Jenkins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448" y="1261706"/>
            <a:ext cx="6303349" cy="293732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268" y="2865037"/>
            <a:ext cx="5934529" cy="3270585"/>
          </a:xfrm>
          <a:prstGeom prst="rect">
            <a:avLst/>
          </a:prstGeom>
        </p:spPr>
      </p:pic>
    </p:spTree>
    <p:extLst>
      <p:ext uri="{BB962C8B-B14F-4D97-AF65-F5344CB8AC3E}">
        <p14:creationId xmlns:p14="http://schemas.microsoft.com/office/powerpoint/2010/main" val="1320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Authentication</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Using Auth0 to track users and device information</a:t>
            </a:r>
          </a:p>
        </p:txBody>
      </p:sp>
    </p:spTree>
    <p:extLst>
      <p:ext uri="{BB962C8B-B14F-4D97-AF65-F5344CB8AC3E}">
        <p14:creationId xmlns:p14="http://schemas.microsoft.com/office/powerpoint/2010/main" val="25460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a:t>Splunk Modern Application Development Workshop</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Tom Martin | Staff ITOA Practitioner</a:t>
            </a:r>
            <a:br>
              <a:rPr lang="en-US"/>
            </a:br>
            <a:r>
              <a:rPr lang="en-US"/>
              <a:t>Domnick Eger | Global DevOps Practitioner </a:t>
            </a:r>
          </a:p>
        </p:txBody>
      </p:sp>
    </p:spTree>
    <p:extLst>
      <p:ext uri="{BB962C8B-B14F-4D97-AF65-F5344CB8AC3E}">
        <p14:creationId xmlns:p14="http://schemas.microsoft.com/office/powerpoint/2010/main" val="142231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it works from the user’s perspective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1000" y="1524000"/>
            <a:ext cx="3353403" cy="4300958"/>
          </a:xfrm>
          <a:prstGeom prst="rect">
            <a:avLst/>
          </a:prstGeom>
        </p:spPr>
      </p:pic>
      <p:sp>
        <p:nvSpPr>
          <p:cNvPr id="12" name="Rectangle 11"/>
          <p:cNvSpPr/>
          <p:nvPr/>
        </p:nvSpPr>
        <p:spPr>
          <a:xfrm>
            <a:off x="1143000" y="5486400"/>
            <a:ext cx="1828800" cy="273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3001" y="1981200"/>
            <a:ext cx="2993626" cy="43953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21005" y="2830959"/>
            <a:ext cx="3357211" cy="18537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79937" y="1981200"/>
            <a:ext cx="3496909" cy="4606924"/>
          </a:xfrm>
          <a:prstGeom prst="rect">
            <a:avLst/>
          </a:prstGeom>
        </p:spPr>
      </p:pic>
    </p:spTree>
    <p:extLst>
      <p:ext uri="{BB962C8B-B14F-4D97-AF65-F5344CB8AC3E}">
        <p14:creationId xmlns:p14="http://schemas.microsoft.com/office/powerpoint/2010/main" val="14737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500"/>
                            </p:stCondLst>
                            <p:childTnLst>
                              <p:par>
                                <p:cTn id="8" presetID="6" presetClass="emph" presetSubtype="0" accel="50000" decel="50000" autoRev="1" fill="hold" grpId="0" nodeType="afterEffect">
                                  <p:stCondLst>
                                    <p:cond delay="0"/>
                                  </p:stCondLst>
                                  <p:childTnLst>
                                    <p:animScale>
                                      <p:cBhvr>
                                        <p:cTn id="9" dur="500" fill="hold"/>
                                        <p:tgtEl>
                                          <p:spTgt spid="12"/>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Auth0 really works</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690688"/>
            <a:ext cx="11542434" cy="4716011"/>
          </a:xfrm>
          <a:prstGeom prst="rect">
            <a:avLst/>
          </a:prstGeom>
        </p:spPr>
      </p:pic>
    </p:spTree>
    <p:extLst>
      <p:ext uri="{BB962C8B-B14F-4D97-AF65-F5344CB8AC3E}">
        <p14:creationId xmlns:p14="http://schemas.microsoft.com/office/powerpoint/2010/main" val="192621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can I see in Splunk?</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a:t>User Behaviors</a:t>
            </a:r>
          </a:p>
          <a:p>
            <a:pPr lvl="1"/>
            <a:r>
              <a:rPr lang="en-US"/>
              <a:t>Number of logins</a:t>
            </a:r>
          </a:p>
          <a:p>
            <a:pPr lvl="1"/>
            <a:r>
              <a:rPr lang="en-US"/>
              <a:t>Authentications by source</a:t>
            </a:r>
          </a:p>
          <a:p>
            <a:pPr lvl="1"/>
            <a:r>
              <a:rPr lang="en-US"/>
              <a:t>Errors for a given user</a:t>
            </a:r>
          </a:p>
          <a:p>
            <a:pPr lvl="1"/>
            <a:r>
              <a:rPr lang="en-US"/>
              <a:t>Platforms</a:t>
            </a:r>
          </a:p>
          <a:p>
            <a:pPr lvl="1"/>
            <a:r>
              <a:rPr lang="en-US"/>
              <a:t>Trends</a:t>
            </a:r>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64840" y="1452563"/>
            <a:ext cx="6598920" cy="4724400"/>
          </a:xfrm>
          <a:prstGeom prst="rect">
            <a:avLst/>
          </a:prstGeom>
          <a:ln>
            <a:solidFill>
              <a:schemeClr val="accent5"/>
            </a:solidFill>
          </a:ln>
        </p:spPr>
      </p:pic>
    </p:spTree>
    <p:extLst>
      <p:ext uri="{BB962C8B-B14F-4D97-AF65-F5344CB8AC3E}">
        <p14:creationId xmlns:p14="http://schemas.microsoft.com/office/powerpoint/2010/main" val="143994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Data Gathering</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err="1" smtClean="0"/>
              <a:t>Splunking</a:t>
            </a:r>
            <a:r>
              <a:rPr lang="en-US" dirty="0" smtClean="0"/>
              <a:t> Application Data too!</a:t>
            </a:r>
            <a:endParaRPr lang="en-US" dirty="0"/>
          </a:p>
        </p:txBody>
      </p:sp>
    </p:spTree>
    <p:extLst>
      <p:ext uri="{BB962C8B-B14F-4D97-AF65-F5344CB8AC3E}">
        <p14:creationId xmlns:p14="http://schemas.microsoft.com/office/powerpoint/2010/main" val="17057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Splunk HTTP Event Collector (HEC)</a:t>
            </a:r>
            <a:endParaRPr lang="en-US" dirty="0"/>
          </a:p>
        </p:txBody>
      </p:sp>
      <p:sp>
        <p:nvSpPr>
          <p:cNvPr id="5" name="Content Placeholder 4"/>
          <p:cNvSpPr>
            <a:spLocks noGrp="1"/>
          </p:cNvSpPr>
          <p:nvPr>
            <p:ph sz="quarter" idx="10"/>
          </p:nvPr>
        </p:nvSpPr>
        <p:spPr>
          <a:xfrm>
            <a:off x="456064" y="1433238"/>
            <a:ext cx="11145909" cy="4710105"/>
          </a:xfrm>
        </p:spPr>
        <p:txBody>
          <a:bodyPr/>
          <a:lstStyle/>
          <a:p>
            <a:endParaRPr lang="en-US" dirty="0" smtClean="0"/>
          </a:p>
          <a:p>
            <a:r>
              <a:rPr lang="en-US" dirty="0" smtClean="0"/>
              <a:t>A highly scalable endpoint to send data into Splunk over http(s)</a:t>
            </a:r>
          </a:p>
          <a:p>
            <a:r>
              <a:rPr lang="en-US" dirty="0" smtClean="0"/>
              <a:t>Settings </a:t>
            </a:r>
            <a:r>
              <a:rPr lang="en-US" dirty="0" smtClean="0">
                <a:sym typeface="Wingdings"/>
              </a:rPr>
              <a:t> Data Input  HTTP Event Collector</a:t>
            </a:r>
            <a:br>
              <a:rPr lang="en-US" dirty="0" smtClean="0">
                <a:sym typeface="Wingdings"/>
              </a:rPr>
            </a:br>
            <a:endParaRPr lang="en-US" dirty="0" smtClean="0"/>
          </a:p>
          <a:p>
            <a:pPr marL="0" indent="0">
              <a:buNone/>
            </a:pPr>
            <a:r>
              <a:rPr lang="en-US" dirty="0">
                <a:latin typeface="Courier New" charset="0"/>
                <a:ea typeface="Courier New" charset="0"/>
                <a:cs typeface="Courier New" charset="0"/>
              </a:rPr>
              <a:t>curl -k https://&lt;host&gt;:8088/services/collector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H 'Authorization: Splunk &lt;token&gt;' </a:t>
            </a:r>
            <a:r>
              <a:rPr lang="en-US" dirty="0" smtClean="0">
                <a:latin typeface="Courier New" charset="0"/>
                <a:ea typeface="Courier New" charset="0"/>
                <a:cs typeface="Courier New" charset="0"/>
              </a:rPr>
              <a:t>\</a:t>
            </a:r>
            <a:br>
              <a:rPr lang="en-US" dirty="0" smtClean="0">
                <a:latin typeface="Courier New" charset="0"/>
                <a:ea typeface="Courier New" charset="0"/>
                <a:cs typeface="Courier New" charset="0"/>
              </a:rPr>
            </a:b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d '{"</a:t>
            </a:r>
            <a:r>
              <a:rPr lang="en-US" dirty="0" err="1">
                <a:latin typeface="Courier New" charset="0"/>
                <a:ea typeface="Courier New" charset="0"/>
                <a:cs typeface="Courier New" charset="0"/>
              </a:rPr>
              <a:t>sourcetype</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mysourcetype</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event":"Hello</a:t>
            </a:r>
            <a:r>
              <a:rPr lang="en-US" dirty="0">
                <a:latin typeface="Courier New" charset="0"/>
                <a:ea typeface="Courier New" charset="0"/>
                <a:cs typeface="Courier New" charset="0"/>
              </a:rPr>
              <a:t>, World!"}' </a:t>
            </a:r>
          </a:p>
        </p:txBody>
      </p:sp>
    </p:spTree>
    <p:extLst>
      <p:ext uri="{BB962C8B-B14F-4D97-AF65-F5344CB8AC3E}">
        <p14:creationId xmlns:p14="http://schemas.microsoft.com/office/powerpoint/2010/main" val="12515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054" y="381000"/>
            <a:ext cx="10797746" cy="1325563"/>
          </a:xfrm>
        </p:spPr>
        <p:txBody>
          <a:bodyPr/>
          <a:lstStyle/>
          <a:p>
            <a:r>
              <a:rPr lang="en-US" dirty="0" smtClean="0"/>
              <a:t>Capture Business Metrics from </a:t>
            </a:r>
            <a:r>
              <a:rPr lang="en-US"/>
              <a:t>the </a:t>
            </a:r>
            <a:r>
              <a:rPr lang="en-US" smtClean="0"/>
              <a:t>App via HEC</a:t>
            </a:r>
            <a:endParaRPr lang="en-US" dirty="0"/>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a:t>Create HEC Token</a:t>
            </a:r>
          </a:p>
          <a:p>
            <a:r>
              <a:rPr lang="en-US"/>
              <a:t>Install Splunk Logging</a:t>
            </a:r>
            <a:br>
              <a:rPr lang="en-US"/>
            </a:br>
            <a:r>
              <a:rPr lang="en-US"/>
              <a:t>    </a:t>
            </a:r>
            <a:r>
              <a:rPr lang="en-US" sz="1400" err="1">
                <a:latin typeface="Courier New" charset="0"/>
                <a:ea typeface="Courier New" charset="0"/>
                <a:cs typeface="Courier New" charset="0"/>
              </a:rPr>
              <a:t>npm</a:t>
            </a:r>
            <a:r>
              <a:rPr lang="en-US" sz="1400">
                <a:latin typeface="Courier New" charset="0"/>
                <a:ea typeface="Courier New" charset="0"/>
                <a:cs typeface="Courier New" charset="0"/>
              </a:rPr>
              <a:t> install --save </a:t>
            </a:r>
            <a:r>
              <a:rPr lang="en-US" sz="1400" err="1">
                <a:latin typeface="Courier New" charset="0"/>
                <a:ea typeface="Courier New" charset="0"/>
                <a:cs typeface="Courier New" charset="0"/>
              </a:rPr>
              <a:t>splunk</a:t>
            </a:r>
            <a:r>
              <a:rPr lang="en-US" sz="1400">
                <a:latin typeface="Courier New" charset="0"/>
                <a:ea typeface="Courier New" charset="0"/>
                <a:cs typeface="Courier New" charset="0"/>
              </a:rPr>
              <a:t>-logging</a:t>
            </a:r>
            <a:endParaRPr lang="en-US" sz="1400"/>
          </a:p>
          <a:p>
            <a:r>
              <a:rPr lang="en-US"/>
              <a:t>Add logging code</a:t>
            </a:r>
          </a:p>
          <a:p>
            <a:r>
              <a:rPr lang="en-US"/>
              <a:t>Monitor your app</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86400" y="1932432"/>
            <a:ext cx="5937504" cy="2487168"/>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213" y="2336378"/>
            <a:ext cx="6984030" cy="1042925"/>
          </a:xfrm>
          <a:prstGeom prst="rect">
            <a:avLst/>
          </a:prstGeom>
        </p:spPr>
      </p:pic>
      <p:sp>
        <p:nvSpPr>
          <p:cNvPr id="4" name="TextBox 3"/>
          <p:cNvSpPr txBox="1"/>
          <p:nvPr/>
        </p:nvSpPr>
        <p:spPr>
          <a:xfrm>
            <a:off x="4191000" y="3200400"/>
            <a:ext cx="6400800" cy="3581400"/>
          </a:xfrm>
          <a:prstGeom prst="rect">
            <a:avLst/>
          </a:prstGeom>
          <a:solidFill>
            <a:schemeClr val="bg1"/>
          </a:solidFill>
          <a:ln>
            <a:solidFill>
              <a:schemeClr val="tx1"/>
            </a:solidFill>
          </a:ln>
        </p:spPr>
        <p:txBody>
          <a:bodyPr wrap="none" rtlCol="0">
            <a:noAutofit/>
          </a:bodyPr>
          <a:lstStyle/>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a:t>
            </a:r>
            <a:r>
              <a:rPr lang="en-US" sz="1200" err="1">
                <a:latin typeface="Courier New" charset="0"/>
                <a:ea typeface="Courier New" charset="0"/>
                <a:cs typeface="Courier New" charset="0"/>
              </a:rPr>
              <a:t>SplunkLogger</a:t>
            </a:r>
            <a:r>
              <a:rPr lang="en-US" sz="1200">
                <a:latin typeface="Courier New" charset="0"/>
                <a:ea typeface="Courier New" charset="0"/>
                <a:cs typeface="Courier New" charset="0"/>
              </a:rPr>
              <a:t> = require("</a:t>
            </a:r>
            <a:r>
              <a:rPr lang="en-US" sz="1200" err="1">
                <a:latin typeface="Courier New" charset="0"/>
                <a:ea typeface="Courier New" charset="0"/>
                <a:cs typeface="Courier New" charset="0"/>
              </a:rPr>
              <a:t>splunk</a:t>
            </a:r>
            <a:r>
              <a:rPr lang="en-US" sz="1200">
                <a:latin typeface="Courier New" charset="0"/>
                <a:ea typeface="Courier New" charset="0"/>
                <a:cs typeface="Courier New" charset="0"/>
              </a:rPr>
              <a:t>-logging").Logger;</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config</a:t>
            </a:r>
            <a:r>
              <a:rPr lang="en-US" sz="1200">
                <a:latin typeface="Courier New" charset="0"/>
                <a:ea typeface="Courier New" charset="0"/>
                <a:cs typeface="Courier New" charset="0"/>
              </a:rPr>
              <a:t> = {</a:t>
            </a:r>
          </a:p>
          <a:p>
            <a:r>
              <a:rPr lang="en-US" sz="1200">
                <a:latin typeface="Courier New" charset="0"/>
                <a:ea typeface="Courier New" charset="0"/>
                <a:cs typeface="Courier New" charset="0"/>
              </a:rPr>
              <a:t>    token: "your-token-here", </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url</a:t>
            </a:r>
            <a:r>
              <a:rPr lang="en-US" sz="1200">
                <a:latin typeface="Courier New" charset="0"/>
                <a:ea typeface="Courier New" charset="0"/>
                <a:cs typeface="Courier New" charset="0"/>
              </a:rPr>
              <a:t>: "https://splunk.local:8088"};</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Logger = new </a:t>
            </a:r>
            <a:r>
              <a:rPr lang="en-US" sz="1200" err="1">
                <a:latin typeface="Courier New" charset="0"/>
                <a:ea typeface="Courier New" charset="0"/>
                <a:cs typeface="Courier New" charset="0"/>
              </a:rPr>
              <a:t>SplunkLogger</a:t>
            </a:r>
            <a:r>
              <a:rPr lang="en-US" sz="1200">
                <a:latin typeface="Courier New" charset="0"/>
                <a:ea typeface="Courier New" charset="0"/>
                <a:cs typeface="Courier New" charset="0"/>
              </a:rPr>
              <a:t>(</a:t>
            </a:r>
            <a:r>
              <a:rPr lang="en-US" sz="1200" err="1">
                <a:latin typeface="Courier New" charset="0"/>
                <a:ea typeface="Courier New" charset="0"/>
                <a:cs typeface="Courier New" charset="0"/>
              </a:rPr>
              <a:t>config</a:t>
            </a:r>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var</a:t>
            </a:r>
            <a:r>
              <a:rPr lang="en-US" sz="1200">
                <a:latin typeface="Courier New" charset="0"/>
                <a:ea typeface="Courier New" charset="0"/>
                <a:cs typeface="Courier New" charset="0"/>
              </a:rPr>
              <a:t> payload = {</a:t>
            </a:r>
          </a:p>
          <a:p>
            <a:r>
              <a:rPr lang="en-US" sz="1200">
                <a:latin typeface="Courier New" charset="0"/>
                <a:ea typeface="Courier New" charset="0"/>
                <a:cs typeface="Courier New" charset="0"/>
              </a:rPr>
              <a:t>    message: {</a:t>
            </a:r>
          </a:p>
          <a:p>
            <a:r>
              <a:rPr lang="en-US" sz="1200">
                <a:latin typeface="Courier New" charset="0"/>
                <a:ea typeface="Courier New" charset="0"/>
                <a:cs typeface="Courier New" charset="0"/>
              </a:rPr>
              <a:t>        temperature: "70F",</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chickenCount</a:t>
            </a:r>
            <a:r>
              <a:rPr lang="en-US" sz="1200">
                <a:latin typeface="Courier New" charset="0"/>
                <a:ea typeface="Courier New" charset="0"/>
                <a:cs typeface="Courier New" charset="0"/>
              </a:rPr>
              <a:t>: 500</a:t>
            </a:r>
          </a:p>
          <a:p>
            <a:r>
              <a:rPr lang="en-US" sz="1200">
                <a:latin typeface="Courier New" charset="0"/>
                <a:ea typeface="Courier New" charset="0"/>
                <a:cs typeface="Courier New" charset="0"/>
              </a:rPr>
              <a:t>    }</a:t>
            </a:r>
          </a:p>
          <a:p>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t>
            </a:r>
          </a:p>
          <a:p>
            <a:r>
              <a:rPr lang="en-US" sz="1200" err="1">
                <a:latin typeface="Courier New" charset="0"/>
                <a:ea typeface="Courier New" charset="0"/>
                <a:cs typeface="Courier New" charset="0"/>
              </a:rPr>
              <a:t>Logger.send</a:t>
            </a:r>
            <a:r>
              <a:rPr lang="en-US" sz="1200">
                <a:latin typeface="Courier New" charset="0"/>
                <a:ea typeface="Courier New" charset="0"/>
                <a:cs typeface="Courier New" charset="0"/>
              </a:rPr>
              <a:t>(payload, function(err, </a:t>
            </a:r>
            <a:r>
              <a:rPr lang="en-US" sz="1200" err="1">
                <a:latin typeface="Courier New" charset="0"/>
                <a:ea typeface="Courier New" charset="0"/>
                <a:cs typeface="Courier New" charset="0"/>
              </a:rPr>
              <a:t>resp</a:t>
            </a:r>
            <a:r>
              <a:rPr lang="en-US" sz="1200">
                <a:latin typeface="Courier New" charset="0"/>
                <a:ea typeface="Courier New" charset="0"/>
                <a:cs typeface="Courier New" charset="0"/>
              </a:rPr>
              <a:t>, body) {</a:t>
            </a:r>
          </a:p>
          <a:p>
            <a:r>
              <a:rPr lang="en-US" sz="1200">
                <a:latin typeface="Courier New" charset="0"/>
                <a:ea typeface="Courier New" charset="0"/>
                <a:cs typeface="Courier New" charset="0"/>
              </a:rPr>
              <a:t>    // If successful, body will be { text: 'Success', code: 0 } </a:t>
            </a:r>
          </a:p>
          <a:p>
            <a:r>
              <a:rPr lang="en-US" sz="1200">
                <a:latin typeface="Courier New" charset="0"/>
                <a:ea typeface="Courier New" charset="0"/>
                <a:cs typeface="Courier New" charset="0"/>
              </a:rPr>
              <a:t>    </a:t>
            </a:r>
            <a:r>
              <a:rPr lang="en-US" sz="1200" err="1">
                <a:latin typeface="Courier New" charset="0"/>
                <a:ea typeface="Courier New" charset="0"/>
                <a:cs typeface="Courier New" charset="0"/>
              </a:rPr>
              <a:t>console.log</a:t>
            </a:r>
            <a:r>
              <a:rPr lang="en-US" sz="1200">
                <a:latin typeface="Courier New" charset="0"/>
                <a:ea typeface="Courier New" charset="0"/>
                <a:cs typeface="Courier New" charset="0"/>
              </a:rPr>
              <a:t>("Response from Splunk", body);</a:t>
            </a:r>
          </a:p>
          <a:p>
            <a:r>
              <a:rPr lang="en-US" sz="1200">
                <a:latin typeface="Courier New" charset="0"/>
                <a:ea typeface="Courier New" charset="0"/>
                <a:cs typeface="Courier New" charset="0"/>
              </a:rPr>
              <a:t>});</a:t>
            </a:r>
          </a:p>
          <a:p>
            <a:r>
              <a:rPr lang="en-US" sz="1200">
                <a:latin typeface="Courier New" charset="0"/>
                <a:ea typeface="Courier New" charset="0"/>
                <a:cs typeface="Courier New" charset="0"/>
              </a:rPr>
              <a:t/>
            </a:r>
            <a:br>
              <a:rPr lang="en-US" sz="1200">
                <a:latin typeface="Courier New" charset="0"/>
                <a:ea typeface="Courier New" charset="0"/>
                <a:cs typeface="Courier New" charset="0"/>
              </a:rPr>
            </a:br>
            <a:endParaRPr lang="en-US" sz="1200">
              <a:latin typeface="Courier New" charset="0"/>
              <a:ea typeface="Courier New" charset="0"/>
              <a:cs typeface="Courier New"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67400" y="2430907"/>
            <a:ext cx="6116211" cy="4191000"/>
          </a:xfrm>
          <a:prstGeom prst="rect">
            <a:avLst/>
          </a:prstGeom>
        </p:spPr>
      </p:pic>
    </p:spTree>
    <p:extLst>
      <p:ext uri="{BB962C8B-B14F-4D97-AF65-F5344CB8AC3E}">
        <p14:creationId xmlns:p14="http://schemas.microsoft.com/office/powerpoint/2010/main" val="183460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2"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5" grpId="2" build="p"/>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6296" y="1739179"/>
            <a:ext cx="5937504" cy="2487168"/>
          </a:xfrm>
          <a:prstGeom prst="rect">
            <a:avLst/>
          </a:prstGeom>
          <a:ln>
            <a:solidFill>
              <a:schemeClr val="tx1"/>
            </a:solidFill>
          </a:ln>
        </p:spPr>
      </p:pic>
      <p:sp>
        <p:nvSpPr>
          <p:cNvPr id="2" name="Title 1"/>
          <p:cNvSpPr>
            <a:spLocks noGrp="1"/>
          </p:cNvSpPr>
          <p:nvPr>
            <p:ph type="title"/>
          </p:nvPr>
        </p:nvSpPr>
        <p:spPr/>
        <p:txBody>
          <a:bodyPr/>
          <a:lstStyle/>
          <a:p>
            <a:r>
              <a:rPr lang="en-US"/>
              <a:t>End User Experience - </a:t>
            </a:r>
            <a:r>
              <a:rPr lang="en-US" err="1"/>
              <a:t>Boomerang.js</a:t>
            </a:r>
            <a:r>
              <a:rPr lang="en-US"/>
              <a:t> &amp; HEC</a:t>
            </a:r>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a:t>Create HEC Token</a:t>
            </a:r>
          </a:p>
          <a:p>
            <a:r>
              <a:rPr lang="en-US"/>
              <a:t>Add JavaScript to your page</a:t>
            </a:r>
          </a:p>
          <a:p>
            <a:r>
              <a:rPr lang="en-US"/>
              <a:t>Monitor Real Users</a:t>
            </a:r>
          </a:p>
        </p:txBody>
      </p:sp>
      <p:sp>
        <p:nvSpPr>
          <p:cNvPr id="4" name="TextBox 3"/>
          <p:cNvSpPr txBox="1"/>
          <p:nvPr/>
        </p:nvSpPr>
        <p:spPr>
          <a:xfrm>
            <a:off x="1447800" y="3533896"/>
            <a:ext cx="9296400" cy="3276600"/>
          </a:xfrm>
          <a:prstGeom prst="rect">
            <a:avLst/>
          </a:prstGeom>
          <a:solidFill>
            <a:schemeClr val="bg1"/>
          </a:solidFill>
          <a:ln>
            <a:solidFill>
              <a:schemeClr val="tx1"/>
            </a:solidFill>
          </a:ln>
        </p:spPr>
        <p:txBody>
          <a:bodyPr wrap="none" rtlCol="0" anchor="t">
            <a:noAutofit/>
          </a:bodyPr>
          <a:lstStyle/>
          <a:p>
            <a:r>
              <a:rPr lang="en-US" sz="1200" dirty="0">
                <a:latin typeface="Courier New" charset="0"/>
                <a:ea typeface="Courier New" charset="0"/>
                <a:cs typeface="Courier New" charset="0"/>
              </a:rPr>
              <a:t>&lt;!--    </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  Browser Code    --&gt;</a:t>
            </a:r>
          </a:p>
          <a:p>
            <a:r>
              <a:rPr lang="en-US" sz="1200" dirty="0">
                <a:latin typeface="Courier New" charset="0"/>
                <a:ea typeface="Courier New" charset="0"/>
                <a:cs typeface="Courier New" charset="0"/>
              </a:rPr>
              <a:t>&lt;script </a:t>
            </a:r>
            <a:r>
              <a:rPr lang="en-US" sz="1200" dirty="0" err="1">
                <a:latin typeface="Courier New" charset="0"/>
                <a:ea typeface="Courier New" charset="0"/>
                <a:cs typeface="Courier New" charset="0"/>
              </a:rPr>
              <a:t>src</a:t>
            </a:r>
            <a:r>
              <a:rPr lang="en-US" sz="1200" dirty="0">
                <a:latin typeface="Courier New" charset="0"/>
                <a:ea typeface="Courier New" charset="0"/>
                <a:cs typeface="Courier New" charset="0"/>
              </a:rPr>
              <a:t>="https://s3.amazonaws.com/boomerang-</a:t>
            </a:r>
            <a:r>
              <a:rPr lang="en-US" sz="1200" dirty="0" err="1">
                <a:latin typeface="Courier New" charset="0"/>
                <a:ea typeface="Courier New" charset="0"/>
                <a:cs typeface="Courier New" charset="0"/>
              </a:rPr>
              <a:t>splunk</a:t>
            </a:r>
            <a:r>
              <a:rPr lang="en-US" sz="1200" dirty="0">
                <a:latin typeface="Courier New" charset="0"/>
                <a:ea typeface="Courier New" charset="0"/>
                <a:cs typeface="Courier New" charset="0"/>
              </a:rPr>
              <a:t>/</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"&gt;&lt;/script&gt;             </a:t>
            </a:r>
          </a:p>
          <a:p>
            <a:r>
              <a:rPr lang="en-US" sz="1200" dirty="0">
                <a:latin typeface="Courier New" charset="0"/>
                <a:ea typeface="Courier New" charset="0"/>
                <a:cs typeface="Courier New" charset="0"/>
              </a:rPr>
              <a:t>&lt;script </a:t>
            </a:r>
            <a:r>
              <a:rPr lang="en-US" sz="1200" dirty="0" err="1">
                <a:latin typeface="Courier New" charset="0"/>
                <a:ea typeface="Courier New" charset="0"/>
                <a:cs typeface="Courier New" charset="0"/>
              </a:rPr>
              <a:t>src</a:t>
            </a:r>
            <a:r>
              <a:rPr lang="en-US" sz="1200" dirty="0">
                <a:latin typeface="Courier New" charset="0"/>
                <a:ea typeface="Courier New" charset="0"/>
                <a:cs typeface="Courier New" charset="0"/>
              </a:rPr>
              <a:t>="https://s3.amazonaws.com/boomerang-</a:t>
            </a:r>
            <a:r>
              <a:rPr lang="en-US" sz="1200" dirty="0" err="1">
                <a:latin typeface="Courier New" charset="0"/>
                <a:ea typeface="Courier New" charset="0"/>
                <a:cs typeface="Courier New" charset="0"/>
              </a:rPr>
              <a:t>splunk</a:t>
            </a:r>
            <a:r>
              <a:rPr lang="en-US" sz="1200" dirty="0">
                <a:latin typeface="Courier New" charset="0"/>
                <a:ea typeface="Courier New" charset="0"/>
                <a:cs typeface="Courier New" charset="0"/>
              </a:rPr>
              <a:t>/plugins/</a:t>
            </a:r>
            <a:r>
              <a:rPr lang="en-US" sz="1200" dirty="0" err="1">
                <a:latin typeface="Courier New" charset="0"/>
                <a:ea typeface="Courier New" charset="0"/>
                <a:cs typeface="Courier New" charset="0"/>
              </a:rPr>
              <a:t>rt.js</a:t>
            </a:r>
            <a:r>
              <a:rPr lang="en-US" sz="1200" dirty="0">
                <a:latin typeface="Courier New" charset="0"/>
                <a:ea typeface="Courier New" charset="0"/>
                <a:cs typeface="Courier New" charset="0"/>
              </a:rPr>
              <a:t>"&gt;&lt;/script&gt;</a:t>
            </a:r>
          </a:p>
          <a:p>
            <a:endParaRPr lang="en-US" sz="1200" dirty="0">
              <a:latin typeface="Courier New" charset="0"/>
              <a:ea typeface="Courier New" charset="0"/>
              <a:cs typeface="Courier New" charset="0"/>
            </a:endParaRPr>
          </a:p>
          <a:p>
            <a:r>
              <a:rPr lang="en-US" sz="1200" dirty="0">
                <a:latin typeface="Courier New" charset="0"/>
                <a:ea typeface="Courier New" charset="0"/>
                <a:cs typeface="Courier New" charset="0"/>
              </a:rPr>
              <a:t>&lt;script&gt;  </a:t>
            </a:r>
          </a:p>
          <a:p>
            <a:r>
              <a:rPr lang="en-US" sz="1200" dirty="0" err="1">
                <a:latin typeface="Courier New" charset="0"/>
                <a:ea typeface="Courier New" charset="0"/>
                <a:cs typeface="Courier New" charset="0"/>
              </a:rPr>
              <a:t>BOOMR.init</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beacon_url</a:t>
            </a:r>
            <a:r>
              <a:rPr lang="en-US" sz="1200" dirty="0">
                <a:latin typeface="Courier New" charset="0"/>
                <a:ea typeface="Courier New" charset="0"/>
                <a:cs typeface="Courier New" charset="0"/>
              </a:rPr>
              <a:t>: "http://&lt;Splunk Server&gt;:8088/services/collector/</a:t>
            </a:r>
            <a:r>
              <a:rPr lang="en-US" sz="1200" dirty="0" err="1">
                <a:latin typeface="Courier New" charset="0"/>
                <a:ea typeface="Courier New" charset="0"/>
                <a:cs typeface="Courier New" charset="0"/>
              </a:rPr>
              <a:t>raw?channel</a:t>
            </a:r>
            <a:r>
              <a:rPr lang="en-US" sz="1200" dirty="0">
                <a:latin typeface="Courier New" charset="0"/>
                <a:ea typeface="Courier New" charset="0"/>
                <a:cs typeface="Courier New" charset="0"/>
              </a:rPr>
              <a:t>=&lt;</a:t>
            </a:r>
            <a:r>
              <a:rPr lang="en-US" sz="1200" b="1" dirty="0">
                <a:latin typeface="Courier New" charset="0"/>
                <a:ea typeface="Courier New" charset="0"/>
                <a:cs typeface="Courier New" charset="0"/>
              </a:rPr>
              <a:t>HEC Token</a:t>
            </a:r>
            <a:r>
              <a:rPr lang="en-US" sz="1200" dirty="0">
                <a:latin typeface="Courier New" charset="0"/>
                <a:ea typeface="Courier New" charset="0"/>
                <a:cs typeface="Courier New" charset="0"/>
              </a:rPr>
              <a:t>&gt;",    </a:t>
            </a:r>
          </a:p>
          <a:p>
            <a:r>
              <a:rPr lang="en-US" sz="1200" dirty="0">
                <a:latin typeface="Courier New" charset="0"/>
                <a:ea typeface="Courier New" charset="0"/>
                <a:cs typeface="Courier New" charset="0"/>
              </a:rPr>
              <a:t>	 </a:t>
            </a:r>
            <a:r>
              <a:rPr lang="en-US" sz="1200" dirty="0" smtClean="0">
                <a:latin typeface="Courier New" charset="0"/>
                <a:ea typeface="Courier New" charset="0"/>
                <a:cs typeface="Courier New" charset="0"/>
              </a:rPr>
              <a:t>  </a:t>
            </a:r>
            <a:r>
              <a:rPr lang="en-US" sz="1200" dirty="0" err="1" smtClean="0">
                <a:latin typeface="Courier New" charset="0"/>
                <a:ea typeface="Courier New" charset="0"/>
                <a:cs typeface="Courier New" charset="0"/>
              </a:rPr>
              <a:t>beacon_type</a:t>
            </a:r>
            <a:r>
              <a:rPr lang="en-US" sz="1200" dirty="0">
                <a:latin typeface="Courier New" charset="0"/>
                <a:ea typeface="Courier New" charset="0"/>
                <a:cs typeface="Courier New" charset="0"/>
              </a:rPr>
              <a:t>: "POST",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beacon_auth_token</a:t>
            </a:r>
            <a:r>
              <a:rPr lang="en-US" sz="1200" dirty="0">
                <a:latin typeface="Courier New" charset="0"/>
                <a:ea typeface="Courier New" charset="0"/>
                <a:cs typeface="Courier New" charset="0"/>
              </a:rPr>
              <a:t>: "Splunk &lt;</a:t>
            </a:r>
            <a:r>
              <a:rPr lang="en-US" sz="1200" b="1" dirty="0">
                <a:latin typeface="Courier New" charset="0"/>
                <a:ea typeface="Courier New" charset="0"/>
                <a:cs typeface="Courier New" charset="0"/>
              </a:rPr>
              <a:t>HEC Token</a:t>
            </a:r>
            <a:r>
              <a:rPr lang="en-US" sz="1200" dirty="0">
                <a:latin typeface="Courier New" charset="0"/>
                <a:ea typeface="Courier New" charset="0"/>
                <a:cs typeface="Courier New" charset="0"/>
              </a:rPr>
              <a:t>&gt;",    </a:t>
            </a:r>
          </a:p>
          <a:p>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site_domain</a:t>
            </a:r>
            <a:r>
              <a:rPr lang="en-US" sz="1200" dirty="0">
                <a:latin typeface="Courier New" charset="0"/>
                <a:ea typeface="Courier New" charset="0"/>
                <a:cs typeface="Courier New" charset="0"/>
              </a:rPr>
              <a:t>: "What's up Buttercup?"    </a:t>
            </a:r>
          </a:p>
          <a:p>
            <a:r>
              <a:rPr lang="en-US" sz="1200" dirty="0">
                <a:latin typeface="Courier New" charset="0"/>
                <a:ea typeface="Courier New" charset="0"/>
                <a:cs typeface="Courier New" charset="0"/>
              </a:rPr>
              <a:t>});  </a:t>
            </a:r>
          </a:p>
          <a:p>
            <a:endParaRPr lang="en-US" sz="1200" dirty="0">
              <a:latin typeface="Courier New" charset="0"/>
              <a:ea typeface="Courier New" charset="0"/>
              <a:cs typeface="Courier New" charset="0"/>
            </a:endParaRPr>
          </a:p>
          <a:p>
            <a:r>
              <a:rPr lang="en-US" sz="1200" b="1" dirty="0" err="1">
                <a:latin typeface="Courier New" charset="0"/>
                <a:ea typeface="Courier New" charset="0"/>
                <a:cs typeface="Courier New" charset="0"/>
              </a:rPr>
              <a:t>BOOMR.addVar</a:t>
            </a:r>
            <a:r>
              <a:rPr lang="en-US" sz="1200" b="1" dirty="0">
                <a:latin typeface="Courier New" charset="0"/>
                <a:ea typeface="Courier New" charset="0"/>
                <a:cs typeface="Courier New" charset="0"/>
              </a:rPr>
              <a:t>({ "</a:t>
            </a:r>
            <a:r>
              <a:rPr lang="en-US" sz="1200" b="1" dirty="0" err="1">
                <a:latin typeface="Courier New" charset="0"/>
                <a:ea typeface="Courier New" charset="0"/>
                <a:cs typeface="Courier New" charset="0"/>
              </a:rPr>
              <a:t>ua_raw</a:t>
            </a:r>
            <a:r>
              <a:rPr lang="en-US" sz="1200" b="1" dirty="0">
                <a:latin typeface="Courier New" charset="0"/>
                <a:ea typeface="Courier New" charset="0"/>
                <a:cs typeface="Courier New" charset="0"/>
              </a:rPr>
              <a:t>" : </a:t>
            </a:r>
            <a:r>
              <a:rPr lang="en-US" sz="1200" b="1" dirty="0" err="1">
                <a:latin typeface="Courier New" charset="0"/>
                <a:ea typeface="Courier New" charset="0"/>
                <a:cs typeface="Courier New" charset="0"/>
              </a:rPr>
              <a:t>navigator.userAgent</a:t>
            </a:r>
            <a:r>
              <a:rPr lang="en-US" sz="1200" b="1" dirty="0">
                <a:latin typeface="Courier New" charset="0"/>
                <a:ea typeface="Courier New" charset="0"/>
                <a:cs typeface="Courier New" charset="0"/>
              </a:rPr>
              <a:t> ,</a:t>
            </a:r>
          </a:p>
          <a:p>
            <a:r>
              <a:rPr lang="en-US" sz="1200" b="1" dirty="0">
                <a:latin typeface="Courier New" charset="0"/>
                <a:ea typeface="Courier New" charset="0"/>
                <a:cs typeface="Courier New" charset="0"/>
              </a:rPr>
              <a:t>               "</a:t>
            </a:r>
            <a:r>
              <a:rPr lang="en-US" sz="1200" b="1" dirty="0" err="1">
                <a:latin typeface="Courier New" charset="0"/>
                <a:ea typeface="Courier New" charset="0"/>
                <a:cs typeface="Courier New" charset="0"/>
              </a:rPr>
              <a:t>appName</a:t>
            </a:r>
            <a:r>
              <a:rPr lang="en-US" sz="1200" b="1" dirty="0">
                <a:latin typeface="Courier New" charset="0"/>
                <a:ea typeface="Courier New" charset="0"/>
                <a:cs typeface="Courier New" charset="0"/>
              </a:rPr>
              <a:t>"   : "Buttercup-Go-Student-"  </a:t>
            </a:r>
            <a:r>
              <a:rPr lang="en-US" sz="1200" dirty="0">
                <a:latin typeface="Courier New" charset="0"/>
                <a:ea typeface="Courier New" charset="0"/>
                <a:cs typeface="Courier New" charset="0"/>
              </a:rPr>
              <a:t>});</a:t>
            </a:r>
          </a:p>
          <a:p>
            <a:r>
              <a:rPr lang="en-US" sz="1200" dirty="0">
                <a:latin typeface="Courier New" charset="0"/>
                <a:ea typeface="Courier New" charset="0"/>
                <a:cs typeface="Courier New" charset="0"/>
              </a:rPr>
              <a:t>&lt;/script&gt;</a:t>
            </a:r>
          </a:p>
          <a:p>
            <a:endParaRPr lang="en-US" sz="1200" dirty="0">
              <a:latin typeface="Courier New" charset="0"/>
              <a:ea typeface="Courier New" charset="0"/>
              <a:cs typeface="Courier New" charset="0"/>
            </a:endParaRPr>
          </a:p>
          <a:p>
            <a:r>
              <a:rPr lang="en-US" sz="1200" dirty="0">
                <a:latin typeface="Courier New" charset="0"/>
                <a:ea typeface="Courier New" charset="0"/>
                <a:cs typeface="Courier New" charset="0"/>
              </a:rPr>
              <a:t>&lt;!--   END </a:t>
            </a:r>
            <a:r>
              <a:rPr lang="en-US" sz="1200" dirty="0" err="1">
                <a:latin typeface="Courier New" charset="0"/>
                <a:ea typeface="Courier New" charset="0"/>
                <a:cs typeface="Courier New" charset="0"/>
              </a:rPr>
              <a:t>Boomerang.js</a:t>
            </a:r>
            <a:r>
              <a:rPr lang="en-US" sz="1200" dirty="0">
                <a:latin typeface="Courier New" charset="0"/>
                <a:ea typeface="Courier New" charset="0"/>
                <a:cs typeface="Courier New" charset="0"/>
              </a:rPr>
              <a:t>  Browser Code    --&gt;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473" y="2336378"/>
            <a:ext cx="6984030" cy="1042925"/>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96000" y="1863616"/>
            <a:ext cx="5791200" cy="4822443"/>
          </a:xfrm>
          <a:prstGeom prst="rect">
            <a:avLst/>
          </a:prstGeom>
          <a:ln>
            <a:solidFill>
              <a:schemeClr val="tx1"/>
            </a:solidFill>
          </a:ln>
        </p:spPr>
      </p:pic>
    </p:spTree>
    <p:extLst>
      <p:ext uri="{BB962C8B-B14F-4D97-AF65-F5344CB8AC3E}">
        <p14:creationId xmlns:p14="http://schemas.microsoft.com/office/powerpoint/2010/main" val="77141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User Experience - </a:t>
            </a:r>
            <a:r>
              <a:rPr lang="en-US" dirty="0" err="1" smtClean="0"/>
              <a:t>Mint.js</a:t>
            </a:r>
            <a:endParaRPr lang="en-US" dirty="0"/>
          </a:p>
        </p:txBody>
      </p:sp>
      <p:sp>
        <p:nvSpPr>
          <p:cNvPr id="5" name="Content Placeholder 4"/>
          <p:cNvSpPr>
            <a:spLocks noGrp="1"/>
          </p:cNvSpPr>
          <p:nvPr>
            <p:ph idx="4294967295"/>
          </p:nvPr>
        </p:nvSpPr>
        <p:spPr>
          <a:xfrm>
            <a:off x="838200" y="1825625"/>
            <a:ext cx="10515600" cy="4351338"/>
          </a:xfrm>
          <a:prstGeom prst="rect">
            <a:avLst/>
          </a:prstGeom>
        </p:spPr>
        <p:txBody>
          <a:bodyPr/>
          <a:lstStyle/>
          <a:p>
            <a:r>
              <a:rPr lang="en-US" dirty="0" smtClean="0"/>
              <a:t>Add </a:t>
            </a:r>
            <a:r>
              <a:rPr lang="en-US" dirty="0" err="1" smtClean="0"/>
              <a:t>Mint.js</a:t>
            </a:r>
            <a:r>
              <a:rPr lang="en-US" dirty="0" smtClean="0"/>
              <a:t> to your app (</a:t>
            </a:r>
            <a:r>
              <a:rPr lang="en-US" dirty="0" err="1" smtClean="0"/>
              <a:t>mint.min.js</a:t>
            </a:r>
            <a:r>
              <a:rPr lang="en-US" dirty="0" smtClean="0"/>
              <a:t>)  		[ /app/</a:t>
            </a:r>
            <a:r>
              <a:rPr lang="en-US" dirty="0" err="1" smtClean="0"/>
              <a:t>utils</a:t>
            </a:r>
            <a:r>
              <a:rPr lang="en-US" dirty="0" smtClean="0"/>
              <a:t>/</a:t>
            </a:r>
            <a:r>
              <a:rPr lang="en-US" dirty="0" err="1" smtClean="0"/>
              <a:t>splunkhttp.js</a:t>
            </a:r>
            <a:r>
              <a:rPr lang="en-US" dirty="0" smtClean="0"/>
              <a:t> ]</a:t>
            </a:r>
            <a:endParaRPr lang="en-US" dirty="0"/>
          </a:p>
          <a:p>
            <a:r>
              <a:rPr lang="en-US" dirty="0" smtClean="0"/>
              <a:t>Initialize </a:t>
            </a:r>
            <a:r>
              <a:rPr lang="en-US" dirty="0" err="1" smtClean="0"/>
              <a:t>Mint.js</a:t>
            </a:r>
            <a:r>
              <a:rPr lang="en-US" dirty="0" smtClean="0"/>
              <a:t> &amp; start sending data!		</a:t>
            </a:r>
          </a:p>
          <a:p>
            <a:r>
              <a:rPr lang="en-US" dirty="0" smtClean="0"/>
              <a:t>Monitor </a:t>
            </a:r>
            <a:r>
              <a:rPr lang="en-US" dirty="0"/>
              <a:t>Real Users</a:t>
            </a:r>
          </a:p>
        </p:txBody>
      </p:sp>
      <p:sp>
        <p:nvSpPr>
          <p:cNvPr id="4" name="TextBox 3"/>
          <p:cNvSpPr txBox="1"/>
          <p:nvPr/>
        </p:nvSpPr>
        <p:spPr>
          <a:xfrm>
            <a:off x="1381281" y="3745381"/>
            <a:ext cx="9429438" cy="2431582"/>
          </a:xfrm>
          <a:prstGeom prst="rect">
            <a:avLst/>
          </a:prstGeom>
          <a:solidFill>
            <a:schemeClr val="bg1"/>
          </a:solidFill>
          <a:ln>
            <a:solidFill>
              <a:schemeClr val="tx1"/>
            </a:solidFill>
          </a:ln>
        </p:spPr>
        <p:txBody>
          <a:bodyPr wrap="none" rtlCol="0" anchor="t">
            <a:noAutofit/>
          </a:bodyPr>
          <a:lstStyle/>
          <a:p>
            <a:r>
              <a:rPr lang="en-US" sz="1200" dirty="0">
                <a:latin typeface="Courier New" charset="0"/>
                <a:ea typeface="Courier New" charset="0"/>
                <a:cs typeface="Courier New" charset="0"/>
              </a:rPr>
              <a:t> // Adding </a:t>
            </a:r>
            <a:r>
              <a:rPr lang="en-US" sz="1200" dirty="0" err="1">
                <a:latin typeface="Courier New" charset="0"/>
                <a:ea typeface="Courier New" charset="0"/>
                <a:cs typeface="Courier New" charset="0"/>
              </a:rPr>
              <a:t>Mint.js</a:t>
            </a:r>
            <a:r>
              <a:rPr lang="en-US" sz="1200" dirty="0">
                <a:latin typeface="Courier New" charset="0"/>
                <a:ea typeface="Courier New" charset="0"/>
                <a:cs typeface="Courier New" charset="0"/>
              </a:rPr>
              <a:t>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const</a:t>
            </a:r>
            <a:r>
              <a:rPr lang="en-US" sz="1200" dirty="0" smtClean="0">
                <a:latin typeface="Courier New" charset="0"/>
                <a:ea typeface="Courier New" charset="0"/>
                <a:cs typeface="Courier New" charset="0"/>
              </a:rPr>
              <a:t> </a:t>
            </a:r>
            <a:r>
              <a:rPr lang="en-US" sz="1200" dirty="0">
                <a:latin typeface="Courier New" charset="0"/>
                <a:ea typeface="Courier New" charset="0"/>
                <a:cs typeface="Courier New" charset="0"/>
              </a:rPr>
              <a:t>mint = require('assets/scripts/mint/</a:t>
            </a:r>
            <a:r>
              <a:rPr lang="en-US" sz="1200" dirty="0" err="1">
                <a:latin typeface="Courier New" charset="0"/>
                <a:ea typeface="Courier New" charset="0"/>
                <a:cs typeface="Courier New" charset="0"/>
              </a:rPr>
              <a:t>mint.min.js</a:t>
            </a:r>
            <a:r>
              <a:rPr lang="en-US" sz="1200" dirty="0" smtClean="0">
                <a:latin typeface="Courier New" charset="0"/>
                <a:ea typeface="Courier New" charset="0"/>
                <a:cs typeface="Courier New" charset="0"/>
              </a:rPr>
              <a:t>');</a:t>
            </a:r>
          </a:p>
          <a:p>
            <a:endParaRPr lang="en-US" sz="1200" dirty="0">
              <a:latin typeface="Courier New" charset="0"/>
              <a:ea typeface="Courier New" charset="0"/>
              <a:cs typeface="Courier New" charset="0"/>
            </a:endParaRPr>
          </a:p>
          <a:p>
            <a:r>
              <a:rPr lang="en-US" sz="1200" dirty="0" smtClean="0">
                <a:latin typeface="Courier New" charset="0"/>
                <a:ea typeface="Courier New" charset="0"/>
                <a:cs typeface="Courier New" charset="0"/>
              </a:rPr>
              <a:t>// </a:t>
            </a:r>
            <a:r>
              <a:rPr lang="en-US" sz="1200" dirty="0">
                <a:latin typeface="Courier New" charset="0"/>
                <a:ea typeface="Courier New" charset="0"/>
                <a:cs typeface="Courier New" charset="0"/>
              </a:rPr>
              <a:t>Initialize </a:t>
            </a:r>
            <a:r>
              <a:rPr lang="en-US" sz="1200" dirty="0" err="1">
                <a:latin typeface="Courier New" charset="0"/>
                <a:ea typeface="Courier New" charset="0"/>
                <a:cs typeface="Courier New" charset="0"/>
              </a:rPr>
              <a:t>Mint.js</a:t>
            </a:r>
            <a:r>
              <a:rPr lang="en-US" sz="1200" dirty="0">
                <a:latin typeface="Courier New" charset="0"/>
                <a:ea typeface="Courier New" charset="0"/>
                <a:cs typeface="Courier New" charset="0"/>
              </a:rPr>
              <a:t>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Mint.initAndStartSession</a:t>
            </a:r>
            <a:r>
              <a:rPr lang="en-US" sz="1200" dirty="0">
                <a:latin typeface="Courier New" charset="0"/>
                <a:ea typeface="Courier New" charset="0"/>
                <a:cs typeface="Courier New" charset="0"/>
              </a:rPr>
              <a:t>({ </a:t>
            </a:r>
            <a:r>
              <a:rPr lang="en-US" sz="1200" dirty="0" err="1">
                <a:latin typeface="Courier New" charset="0"/>
                <a:ea typeface="Courier New" charset="0"/>
                <a:cs typeface="Courier New" charset="0"/>
              </a:rPr>
              <a:t>apiKey</a:t>
            </a:r>
            <a:r>
              <a:rPr lang="en-US" sz="1200" dirty="0">
                <a:latin typeface="Courier New" charset="0"/>
                <a:ea typeface="Courier New" charset="0"/>
                <a:cs typeface="Courier New" charset="0"/>
              </a:rPr>
              <a:t>: </a:t>
            </a:r>
            <a:r>
              <a:rPr lang="en-US" sz="1200" dirty="0" smtClean="0">
                <a:latin typeface="Courier New" charset="0"/>
                <a:ea typeface="Courier New" charset="0"/>
                <a:cs typeface="Courier New" charset="0"/>
              </a:rPr>
              <a:t>’</a:t>
            </a:r>
            <a:r>
              <a:rPr lang="en-US" sz="1200" smtClean="0">
                <a:latin typeface="Courier New" charset="0"/>
                <a:ea typeface="Courier New" charset="0"/>
                <a:cs typeface="Courier New" charset="0"/>
              </a:rPr>
              <a:t>abcdefgh', </a:t>
            </a:r>
            <a:r>
              <a:rPr lang="en-US" sz="1200" dirty="0" err="1">
                <a:latin typeface="Courier New" charset="0"/>
                <a:ea typeface="Courier New" charset="0"/>
                <a:cs typeface="Courier New" charset="0"/>
              </a:rPr>
              <a:t>collectLogs</a:t>
            </a:r>
            <a:r>
              <a:rPr lang="en-US" sz="1200" dirty="0">
                <a:latin typeface="Courier New" charset="0"/>
                <a:ea typeface="Courier New" charset="0"/>
                <a:cs typeface="Courier New" charset="0"/>
              </a:rPr>
              <a:t>: true, </a:t>
            </a:r>
            <a:r>
              <a:rPr lang="en-US" sz="1200" dirty="0" err="1">
                <a:latin typeface="Courier New" charset="0"/>
                <a:ea typeface="Courier New" charset="0"/>
                <a:cs typeface="Courier New" charset="0"/>
              </a:rPr>
              <a:t>collectNetworkCalls</a:t>
            </a:r>
            <a:r>
              <a:rPr lang="en-US" sz="1200" dirty="0">
                <a:latin typeface="Courier New" charset="0"/>
                <a:ea typeface="Courier New" charset="0"/>
                <a:cs typeface="Courier New" charset="0"/>
              </a:rPr>
              <a:t>: false });    </a:t>
            </a:r>
            <a:endParaRPr lang="en-US" sz="1200" dirty="0" smtClean="0">
              <a:latin typeface="Courier New" charset="0"/>
              <a:ea typeface="Courier New" charset="0"/>
              <a:cs typeface="Courier New" charset="0"/>
            </a:endParaRPr>
          </a:p>
          <a:p>
            <a:r>
              <a:rPr lang="en-US" sz="1200" dirty="0" err="1" smtClean="0">
                <a:latin typeface="Courier New" charset="0"/>
                <a:ea typeface="Courier New" charset="0"/>
                <a:cs typeface="Courier New" charset="0"/>
              </a:rPr>
              <a:t>Mint.setPackageName</a:t>
            </a:r>
            <a:r>
              <a:rPr lang="en-US" sz="1200" dirty="0">
                <a:latin typeface="Courier New" charset="0"/>
                <a:ea typeface="Courier New" charset="0"/>
                <a:cs typeface="Courier New" charset="0"/>
              </a:rPr>
              <a:t>('Buttercup-Go');    </a:t>
            </a:r>
            <a:endParaRPr lang="en-US" sz="1200" dirty="0" smtClean="0">
              <a:latin typeface="Courier New" charset="0"/>
              <a:ea typeface="Courier New" charset="0"/>
              <a:cs typeface="Courier New" charset="0"/>
            </a:endParaRPr>
          </a:p>
          <a:p>
            <a:endParaRPr lang="en-US" sz="1200" dirty="0" smtClean="0">
              <a:latin typeface="Courier New" charset="0"/>
              <a:ea typeface="Courier New" charset="0"/>
              <a:cs typeface="Courier New" charset="0"/>
            </a:endParaRPr>
          </a:p>
          <a:p>
            <a:r>
              <a:rPr lang="mr-IN" sz="1200" dirty="0" smtClean="0">
                <a:latin typeface="Courier New" charset="0"/>
                <a:ea typeface="Courier New" charset="0"/>
                <a:cs typeface="Courier New" charset="0"/>
              </a:rPr>
              <a:t>…</a:t>
            </a:r>
            <a:r>
              <a:rPr lang="en-US" sz="1200" dirty="0" smtClean="0">
                <a:latin typeface="Courier New" charset="0"/>
                <a:ea typeface="Courier New" charset="0"/>
                <a:cs typeface="Courier New" charset="0"/>
              </a:rPr>
              <a:t> </a:t>
            </a:r>
          </a:p>
          <a:p>
            <a:endParaRPr lang="en-US" sz="1200" dirty="0">
              <a:latin typeface="Courier New" charset="0"/>
              <a:ea typeface="Courier New" charset="0"/>
              <a:cs typeface="Courier New" charset="0"/>
            </a:endParaRPr>
          </a:p>
          <a:p>
            <a:r>
              <a:rPr lang="en-US" sz="1200" dirty="0" smtClean="0">
                <a:latin typeface="Courier New" charset="0"/>
                <a:ea typeface="Courier New" charset="0"/>
                <a:cs typeface="Courier New" charset="0"/>
              </a:rPr>
              <a:t>// Send data to </a:t>
            </a:r>
            <a:r>
              <a:rPr lang="en-US" sz="1200" dirty="0" err="1" smtClean="0">
                <a:latin typeface="Courier New" charset="0"/>
                <a:ea typeface="Courier New" charset="0"/>
                <a:cs typeface="Courier New" charset="0"/>
              </a:rPr>
              <a:t>Miint</a:t>
            </a:r>
            <a:r>
              <a:rPr lang="en-US" sz="1200" dirty="0" smtClean="0">
                <a:latin typeface="Courier New" charset="0"/>
                <a:ea typeface="Courier New" charset="0"/>
                <a:cs typeface="Courier New" charset="0"/>
              </a:rPr>
              <a:t>!</a:t>
            </a:r>
          </a:p>
          <a:p>
            <a:r>
              <a:rPr lang="en-US" sz="1200" dirty="0" err="1" smtClean="0">
                <a:latin typeface="Courier New" charset="0"/>
                <a:ea typeface="Courier New" charset="0"/>
                <a:cs typeface="Courier New" charset="0"/>
              </a:rPr>
              <a:t>Mint.setUserIdentifier</a:t>
            </a:r>
            <a:r>
              <a:rPr lang="en-US" sz="1200" dirty="0" smtClean="0">
                <a:latin typeface="Courier New" charset="0"/>
                <a:ea typeface="Courier New" charset="0"/>
                <a:cs typeface="Courier New" charset="0"/>
              </a:rPr>
              <a:t>(’abc123');    </a:t>
            </a:r>
          </a:p>
          <a:p>
            <a:r>
              <a:rPr lang="en-US" sz="1200" dirty="0" err="1" smtClean="0">
                <a:latin typeface="Courier New" charset="0"/>
                <a:ea typeface="Courier New" charset="0"/>
                <a:cs typeface="Courier New" charset="0"/>
              </a:rPr>
              <a:t>Mint.logEvent</a:t>
            </a:r>
            <a:r>
              <a:rPr lang="en-US" sz="1200" dirty="0">
                <a:latin typeface="Courier New" charset="0"/>
                <a:ea typeface="Courier New" charset="0"/>
                <a:cs typeface="Courier New" charset="0"/>
              </a:rPr>
              <a:t>('Buttercup-Go', 'info</a:t>
            </a:r>
            <a:r>
              <a:rPr lang="en-US" sz="1200" dirty="0" smtClean="0">
                <a:latin typeface="Courier New" charset="0"/>
                <a:ea typeface="Courier New" charset="0"/>
                <a:cs typeface="Courier New" charset="0"/>
              </a:rPr>
              <a:t>',&lt;JSON - whatever data you want to send&gt;);</a:t>
            </a:r>
            <a:r>
              <a:rPr lang="en-US" sz="1200" dirty="0">
                <a:latin typeface="Courier New" charset="0"/>
                <a:ea typeface="Courier New" charset="0"/>
                <a:cs typeface="Courier New" charset="0"/>
              </a:rPr>
              <a:t>          </a:t>
            </a:r>
          </a:p>
        </p:txBody>
      </p:sp>
    </p:spTree>
    <p:extLst>
      <p:ext uri="{BB962C8B-B14F-4D97-AF65-F5344CB8AC3E}">
        <p14:creationId xmlns:p14="http://schemas.microsoft.com/office/powerpoint/2010/main" val="14389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3920" y="1524000"/>
            <a:ext cx="4450080" cy="4488007"/>
          </a:xfrm>
          <a:prstGeom prst="rect">
            <a:avLst/>
          </a:prstGeom>
        </p:spPr>
      </p:pic>
      <p:sp>
        <p:nvSpPr>
          <p:cNvPr id="2" name="Title 1"/>
          <p:cNvSpPr>
            <a:spLocks noGrp="1"/>
          </p:cNvSpPr>
          <p:nvPr>
            <p:ph type="title"/>
          </p:nvPr>
        </p:nvSpPr>
        <p:spPr/>
        <p:txBody>
          <a:bodyPr/>
          <a:lstStyle/>
          <a:p>
            <a:r>
              <a:rPr lang="en-US"/>
              <a:t>APM </a:t>
            </a:r>
            <a:r>
              <a:rPr lang="mr-IN"/>
              <a:t>–</a:t>
            </a:r>
            <a:r>
              <a:rPr lang="en-US"/>
              <a:t> New Relic</a:t>
            </a:r>
          </a:p>
        </p:txBody>
      </p:sp>
      <p:sp>
        <p:nvSpPr>
          <p:cNvPr id="8" name="Content Placeholder 7"/>
          <p:cNvSpPr>
            <a:spLocks noGrp="1"/>
          </p:cNvSpPr>
          <p:nvPr>
            <p:ph idx="4294967295"/>
          </p:nvPr>
        </p:nvSpPr>
        <p:spPr>
          <a:xfrm>
            <a:off x="838200" y="1825625"/>
            <a:ext cx="10515600" cy="4351338"/>
          </a:xfrm>
          <a:prstGeom prst="rect">
            <a:avLst/>
          </a:prstGeom>
        </p:spPr>
        <p:txBody>
          <a:bodyPr/>
          <a:lstStyle/>
          <a:p>
            <a:r>
              <a:rPr lang="en-US"/>
              <a:t>Instrument the app</a:t>
            </a:r>
            <a:br>
              <a:rPr lang="en-US"/>
            </a:br>
            <a:endParaRPr lang="en-US"/>
          </a:p>
          <a:p>
            <a:r>
              <a:rPr lang="en-US"/>
              <a:t>Add the </a:t>
            </a:r>
            <a:r>
              <a:rPr lang="en-US" err="1"/>
              <a:t>Javascript</a:t>
            </a:r>
            <a:r>
              <a:rPr lang="en-US"/>
              <a:t/>
            </a:r>
            <a:br>
              <a:rPr lang="en-US"/>
            </a:br>
            <a:endParaRPr lang="en-US"/>
          </a:p>
          <a:p>
            <a:r>
              <a:rPr lang="en-US"/>
              <a:t>APM Add-On in Splunk</a:t>
            </a:r>
            <a:br>
              <a:rPr lang="en-US"/>
            </a:br>
            <a:endParaRPr lang="en-US"/>
          </a:p>
          <a:p>
            <a:r>
              <a:rPr lang="en-US"/>
              <a:t>View APM Data!</a:t>
            </a:r>
          </a:p>
        </p:txBody>
      </p:sp>
      <p:sp>
        <p:nvSpPr>
          <p:cNvPr id="5" name="TextBox 4"/>
          <p:cNvSpPr txBox="1"/>
          <p:nvPr/>
        </p:nvSpPr>
        <p:spPr>
          <a:xfrm>
            <a:off x="5047427" y="2346951"/>
            <a:ext cx="5037367" cy="1752600"/>
          </a:xfrm>
          <a:prstGeom prst="rect">
            <a:avLst/>
          </a:prstGeom>
          <a:solidFill>
            <a:schemeClr val="bg1"/>
          </a:solidFill>
          <a:ln>
            <a:solidFill>
              <a:schemeClr val="tx1"/>
            </a:solidFill>
          </a:ln>
        </p:spPr>
        <p:txBody>
          <a:bodyPr wrap="none" rtlCol="0">
            <a:noAutofit/>
          </a:bodyPr>
          <a:lstStyle/>
          <a:p>
            <a:r>
              <a:rPr lang="en-US" sz="1200">
                <a:latin typeface="Courier New" charset="0"/>
                <a:ea typeface="Courier New" charset="0"/>
                <a:cs typeface="Courier New" charset="0"/>
              </a:rPr>
              <a:t>&lt;!--     NEW RELIC BROWSER CODE   --&gt;</a:t>
            </a:r>
          </a:p>
          <a:p>
            <a:endParaRPr lang="en-US" sz="1200">
              <a:latin typeface="Courier New" charset="0"/>
              <a:ea typeface="Courier New" charset="0"/>
              <a:cs typeface="Courier New" charset="0"/>
            </a:endParaRPr>
          </a:p>
          <a:p>
            <a:r>
              <a:rPr lang="en-US" sz="1200">
                <a:latin typeface="Courier New" charset="0"/>
                <a:ea typeface="Courier New" charset="0"/>
                <a:cs typeface="Courier New" charset="0"/>
              </a:rPr>
              <a:t>&lt;script </a:t>
            </a:r>
            <a:r>
              <a:rPr lang="en-US" sz="1200" err="1">
                <a:latin typeface="Courier New" charset="0"/>
                <a:ea typeface="Courier New" charset="0"/>
                <a:cs typeface="Courier New" charset="0"/>
              </a:rPr>
              <a:t>src</a:t>
            </a:r>
            <a:r>
              <a:rPr lang="en-US" sz="1200">
                <a:latin typeface="Courier New" charset="0"/>
                <a:ea typeface="Courier New" charset="0"/>
                <a:cs typeface="Courier New" charset="0"/>
              </a:rPr>
              <a:t>=”&lt;your-</a:t>
            </a:r>
            <a:r>
              <a:rPr lang="en-US" sz="1200" err="1">
                <a:latin typeface="Courier New" charset="0"/>
                <a:ea typeface="Courier New" charset="0"/>
                <a:cs typeface="Courier New" charset="0"/>
              </a:rPr>
              <a:t>newrelic</a:t>
            </a:r>
            <a:r>
              <a:rPr lang="en-US" sz="1200">
                <a:latin typeface="Courier New" charset="0"/>
                <a:ea typeface="Courier New" charset="0"/>
                <a:cs typeface="Courier New" charset="0"/>
              </a:rPr>
              <a:t>-snippet"&gt;&lt;/script&gt;</a:t>
            </a: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41777" y="2971800"/>
            <a:ext cx="4464223" cy="2910623"/>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800404" y="1524000"/>
            <a:ext cx="6382970" cy="4812069"/>
          </a:xfrm>
          <a:prstGeom prst="rect">
            <a:avLst/>
          </a:prstGeom>
        </p:spPr>
      </p:pic>
    </p:spTree>
    <p:extLst>
      <p:ext uri="{BB962C8B-B14F-4D97-AF65-F5344CB8AC3E}">
        <p14:creationId xmlns:p14="http://schemas.microsoft.com/office/powerpoint/2010/main" val="1066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How does this all Fit Together?</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Understanding the pieces</a:t>
            </a:r>
            <a:r>
              <a:rPr lang="mr-IN"/>
              <a:t>…</a:t>
            </a:r>
            <a:endParaRPr lang="en-US"/>
          </a:p>
        </p:txBody>
      </p:sp>
      <p:pic>
        <p:nvPicPr>
          <p:cNvPr id="6" name="Picture 5"/>
          <p:cNvPicPr>
            <a:picLocks noChangeAspect="1"/>
          </p:cNvPicPr>
          <p:nvPr/>
        </p:nvPicPr>
        <p:blipFill>
          <a:blip r:embed="rId3"/>
          <a:stretch>
            <a:fillRect/>
          </a:stretch>
        </p:blipFill>
        <p:spPr>
          <a:xfrm>
            <a:off x="8438148" y="654926"/>
            <a:ext cx="3408703" cy="2048169"/>
          </a:xfrm>
          <a:prstGeom prst="rect">
            <a:avLst/>
          </a:prstGeom>
        </p:spPr>
      </p:pic>
    </p:spTree>
    <p:extLst>
      <p:ext uri="{BB962C8B-B14F-4D97-AF65-F5344CB8AC3E}">
        <p14:creationId xmlns:p14="http://schemas.microsoft.com/office/powerpoint/2010/main" val="61035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5F86"/>
                </a:solidFill>
              </a:rPr>
              <a:t>Safe Harbor Statement</a:t>
            </a:r>
          </a:p>
        </p:txBody>
      </p:sp>
      <p:sp>
        <p:nvSpPr>
          <p:cNvPr id="3" name="TextBox 2"/>
          <p:cNvSpPr txBox="1"/>
          <p:nvPr/>
        </p:nvSpPr>
        <p:spPr>
          <a:xfrm>
            <a:off x="1476375" y="1219200"/>
            <a:ext cx="9034522" cy="4524315"/>
          </a:xfrm>
          <a:prstGeom prst="rect">
            <a:avLst/>
          </a:prstGeom>
        </p:spPr>
        <p:txBody>
          <a:bodyPr rtlCol="0">
            <a:spAutoFit/>
          </a:bodyPr>
          <a:lstStyle/>
          <a:p>
            <a:pPr algn="just"/>
            <a:r>
              <a:rPr lang="en-US"/>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gn="ctr"/>
            <a:endParaRPr lang="en-US">
              <a:solidFill>
                <a:srgbClr val="000000"/>
              </a:solidFill>
              <a:latin typeface="Arial"/>
            </a:endParaRPr>
          </a:p>
        </p:txBody>
      </p:sp>
    </p:spTree>
    <p:extLst>
      <p:ext uri="{BB962C8B-B14F-4D97-AF65-F5344CB8AC3E}">
        <p14:creationId xmlns:p14="http://schemas.microsoft.com/office/powerpoint/2010/main" val="36377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Build Chain Automation</a:t>
            </a:r>
          </a:p>
        </p:txBody>
      </p:sp>
      <p:sp>
        <p:nvSpPr>
          <p:cNvPr id="2" name="Rectangle 1"/>
          <p:cNvSpPr/>
          <p:nvPr/>
        </p:nvSpPr>
        <p:spPr>
          <a:xfrm>
            <a:off x="7010400"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Jenkins</a:t>
            </a:r>
          </a:p>
        </p:txBody>
      </p:sp>
      <p:sp>
        <p:nvSpPr>
          <p:cNvPr id="5" name="Rectangle 4"/>
          <p:cNvSpPr/>
          <p:nvPr/>
        </p:nvSpPr>
        <p:spPr>
          <a:xfrm>
            <a:off x="5604771" y="5015082"/>
            <a:ext cx="1066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Splunk</a:t>
            </a:r>
          </a:p>
        </p:txBody>
      </p:sp>
      <p:sp>
        <p:nvSpPr>
          <p:cNvPr id="8" name="Rectangle 7"/>
          <p:cNvSpPr/>
          <p:nvPr/>
        </p:nvSpPr>
        <p:spPr>
          <a:xfrm>
            <a:off x="4199142"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smtClean="0"/>
              <a:t>Bitbucket</a:t>
            </a:r>
            <a:endParaRPr lang="en-US" sz="1600" dirty="0"/>
          </a:p>
        </p:txBody>
      </p:sp>
      <p:cxnSp>
        <p:nvCxnSpPr>
          <p:cNvPr id="4" name="Straight Arrow Connector 3"/>
          <p:cNvCxnSpPr>
            <a:stCxn id="8" idx="3"/>
            <a:endCxn id="2" idx="1"/>
          </p:cNvCxnSpPr>
          <p:nvPr/>
        </p:nvCxnSpPr>
        <p:spPr>
          <a:xfrm>
            <a:off x="5265942" y="2857500"/>
            <a:ext cx="1744458"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668112" y="2813090"/>
            <a:ext cx="928459" cy="369332"/>
          </a:xfrm>
          <a:prstGeom prst="rect">
            <a:avLst/>
          </a:prstGeom>
          <a:noFill/>
        </p:spPr>
        <p:txBody>
          <a:bodyPr wrap="none" rtlCol="0">
            <a:spAutoFit/>
          </a:bodyPr>
          <a:lstStyle/>
          <a:p>
            <a:r>
              <a:rPr lang="en-US"/>
              <a:t>Commit</a:t>
            </a:r>
          </a:p>
        </p:txBody>
      </p:sp>
      <p:sp>
        <p:nvSpPr>
          <p:cNvPr id="40" name="Rectangle 39"/>
          <p:cNvSpPr/>
          <p:nvPr/>
        </p:nvSpPr>
        <p:spPr>
          <a:xfrm>
            <a:off x="1128933" y="2362200"/>
            <a:ext cx="1192402"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Developer</a:t>
            </a:r>
          </a:p>
        </p:txBody>
      </p:sp>
      <p:cxnSp>
        <p:nvCxnSpPr>
          <p:cNvPr id="42" name="Straight Arrow Connector 41"/>
          <p:cNvCxnSpPr>
            <a:stCxn id="40" idx="3"/>
            <a:endCxn id="8" idx="1"/>
          </p:cNvCxnSpPr>
          <p:nvPr/>
        </p:nvCxnSpPr>
        <p:spPr>
          <a:xfrm>
            <a:off x="2321335" y="2857500"/>
            <a:ext cx="1877807"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528256" y="2813090"/>
            <a:ext cx="842346" cy="369332"/>
          </a:xfrm>
          <a:prstGeom prst="rect">
            <a:avLst/>
          </a:prstGeom>
          <a:noFill/>
        </p:spPr>
        <p:txBody>
          <a:bodyPr wrap="none" rtlCol="0">
            <a:spAutoFit/>
          </a:bodyPr>
          <a:lstStyle/>
          <a:p>
            <a:r>
              <a:rPr lang="en-US"/>
              <a:t>Deploy</a:t>
            </a:r>
          </a:p>
        </p:txBody>
      </p:sp>
      <p:sp>
        <p:nvSpPr>
          <p:cNvPr id="51" name="TextBox 50"/>
          <p:cNvSpPr txBox="1"/>
          <p:nvPr/>
        </p:nvSpPr>
        <p:spPr>
          <a:xfrm>
            <a:off x="5799342" y="2857500"/>
            <a:ext cx="659155" cy="369332"/>
          </a:xfrm>
          <a:prstGeom prst="rect">
            <a:avLst/>
          </a:prstGeom>
          <a:noFill/>
        </p:spPr>
        <p:txBody>
          <a:bodyPr wrap="none" rtlCol="0">
            <a:spAutoFit/>
          </a:bodyPr>
          <a:lstStyle/>
          <a:p>
            <a:r>
              <a:rPr lang="en-US"/>
              <a:t>Build</a:t>
            </a:r>
          </a:p>
        </p:txBody>
      </p:sp>
      <p:sp>
        <p:nvSpPr>
          <p:cNvPr id="52" name="Rectangle 51"/>
          <p:cNvSpPr/>
          <p:nvPr/>
        </p:nvSpPr>
        <p:spPr>
          <a:xfrm>
            <a:off x="9857212" y="2362200"/>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err="1"/>
              <a:t>Node.js</a:t>
            </a:r>
            <a:endParaRPr lang="en-US" sz="1600"/>
          </a:p>
        </p:txBody>
      </p:sp>
      <p:cxnSp>
        <p:nvCxnSpPr>
          <p:cNvPr id="65" name="Straight Arrow Connector 64"/>
          <p:cNvCxnSpPr>
            <a:stCxn id="2" idx="3"/>
            <a:endCxn id="52" idx="1"/>
          </p:cNvCxnSpPr>
          <p:nvPr/>
        </p:nvCxnSpPr>
        <p:spPr>
          <a:xfrm>
            <a:off x="8077200" y="2857500"/>
            <a:ext cx="1780012"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725716" y="3226832"/>
            <a:ext cx="893643" cy="1788250"/>
            <a:chOff x="5725716" y="3226832"/>
            <a:chExt cx="893643" cy="1788250"/>
          </a:xfrm>
        </p:grpSpPr>
        <p:cxnSp>
          <p:nvCxnSpPr>
            <p:cNvPr id="59" name="Straight Arrow Connector 58"/>
            <p:cNvCxnSpPr>
              <a:stCxn id="51" idx="2"/>
              <a:endCxn id="5" idx="0"/>
            </p:cNvCxnSpPr>
            <p:nvPr/>
          </p:nvCxnSpPr>
          <p:spPr>
            <a:xfrm>
              <a:off x="6128920" y="3226832"/>
              <a:ext cx="9251" cy="178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25716" y="3944701"/>
              <a:ext cx="893643" cy="369332"/>
            </a:xfrm>
            <a:prstGeom prst="rect">
              <a:avLst/>
            </a:prstGeom>
            <a:noFill/>
          </p:spPr>
          <p:txBody>
            <a:bodyPr wrap="none" rtlCol="0">
              <a:spAutoFit/>
            </a:bodyPr>
            <a:lstStyle/>
            <a:p>
              <a:r>
                <a:rPr lang="en-US"/>
                <a:t>Metrics</a:t>
              </a:r>
            </a:p>
          </p:txBody>
        </p:sp>
      </p:grpSp>
      <p:grpSp>
        <p:nvGrpSpPr>
          <p:cNvPr id="3" name="Group 2"/>
          <p:cNvGrpSpPr/>
          <p:nvPr/>
        </p:nvGrpSpPr>
        <p:grpSpPr>
          <a:xfrm>
            <a:off x="3132342" y="3182422"/>
            <a:ext cx="3005829" cy="1832660"/>
            <a:chOff x="3132342" y="3182422"/>
            <a:chExt cx="3005829" cy="1832660"/>
          </a:xfrm>
        </p:grpSpPr>
        <p:cxnSp>
          <p:nvCxnSpPr>
            <p:cNvPr id="23" name="Straight Arrow Connector 22"/>
            <p:cNvCxnSpPr>
              <a:stCxn id="37" idx="2"/>
              <a:endCxn id="5" idx="0"/>
            </p:cNvCxnSpPr>
            <p:nvPr/>
          </p:nvCxnSpPr>
          <p:spPr>
            <a:xfrm>
              <a:off x="3132342" y="3182422"/>
              <a:ext cx="3005829" cy="18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2008915">
              <a:off x="3928820" y="3944701"/>
              <a:ext cx="893643" cy="369332"/>
            </a:xfrm>
            <a:prstGeom prst="rect">
              <a:avLst/>
            </a:prstGeom>
            <a:noFill/>
          </p:spPr>
          <p:txBody>
            <a:bodyPr wrap="none" rtlCol="0">
              <a:spAutoFit/>
            </a:bodyPr>
            <a:lstStyle/>
            <a:p>
              <a:r>
                <a:rPr lang="en-US"/>
                <a:t>Metrics</a:t>
              </a:r>
            </a:p>
          </p:txBody>
        </p:sp>
      </p:grpSp>
      <p:grpSp>
        <p:nvGrpSpPr>
          <p:cNvPr id="9" name="Group 8"/>
          <p:cNvGrpSpPr/>
          <p:nvPr/>
        </p:nvGrpSpPr>
        <p:grpSpPr>
          <a:xfrm>
            <a:off x="6138171" y="3182422"/>
            <a:ext cx="2811258" cy="1832660"/>
            <a:chOff x="6138171" y="3182422"/>
            <a:chExt cx="2811258" cy="1832660"/>
          </a:xfrm>
        </p:grpSpPr>
        <p:cxnSp>
          <p:nvCxnSpPr>
            <p:cNvPr id="10" name="Straight Arrow Connector 9"/>
            <p:cNvCxnSpPr>
              <a:stCxn id="50" idx="2"/>
              <a:endCxn id="5" idx="0"/>
            </p:cNvCxnSpPr>
            <p:nvPr/>
          </p:nvCxnSpPr>
          <p:spPr>
            <a:xfrm flipH="1">
              <a:off x="6138171" y="3182422"/>
              <a:ext cx="2811258" cy="1832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9547656">
              <a:off x="7184173" y="4047580"/>
              <a:ext cx="893643" cy="369332"/>
            </a:xfrm>
            <a:prstGeom prst="rect">
              <a:avLst/>
            </a:prstGeom>
            <a:noFill/>
          </p:spPr>
          <p:txBody>
            <a:bodyPr wrap="none" rtlCol="0">
              <a:spAutoFit/>
            </a:bodyPr>
            <a:lstStyle/>
            <a:p>
              <a:r>
                <a:rPr lang="en-US"/>
                <a:t>Metrics</a:t>
              </a:r>
            </a:p>
          </p:txBody>
        </p:sp>
      </p:grpSp>
    </p:spTree>
    <p:extLst>
      <p:ext uri="{BB962C8B-B14F-4D97-AF65-F5344CB8AC3E}">
        <p14:creationId xmlns:p14="http://schemas.microsoft.com/office/powerpoint/2010/main" val="17425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P spid="50"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Run &amp; Monitor</a:t>
            </a:r>
          </a:p>
        </p:txBody>
      </p:sp>
      <p:sp>
        <p:nvSpPr>
          <p:cNvPr id="2" name="Rectangle 1"/>
          <p:cNvSpPr/>
          <p:nvPr/>
        </p:nvSpPr>
        <p:spPr>
          <a:xfrm>
            <a:off x="1219200" y="244293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err="1"/>
              <a:t>Node.js</a:t>
            </a:r>
            <a:endParaRPr lang="en-US"/>
          </a:p>
        </p:txBody>
      </p:sp>
      <p:sp>
        <p:nvSpPr>
          <p:cNvPr id="5" name="Rectangle 4"/>
          <p:cNvSpPr/>
          <p:nvPr/>
        </p:nvSpPr>
        <p:spPr>
          <a:xfrm>
            <a:off x="4426905" y="5674970"/>
            <a:ext cx="1066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Splunk</a:t>
            </a:r>
          </a:p>
        </p:txBody>
      </p:sp>
      <p:sp>
        <p:nvSpPr>
          <p:cNvPr id="8" name="Rectangle 7"/>
          <p:cNvSpPr/>
          <p:nvPr/>
        </p:nvSpPr>
        <p:spPr>
          <a:xfrm>
            <a:off x="7712200" y="2460618"/>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Browser/Mobile</a:t>
            </a:r>
          </a:p>
        </p:txBody>
      </p:sp>
      <p:sp>
        <p:nvSpPr>
          <p:cNvPr id="11" name="Rectangle 10"/>
          <p:cNvSpPr/>
          <p:nvPr/>
        </p:nvSpPr>
        <p:spPr>
          <a:xfrm>
            <a:off x="4440657" y="379970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APM</a:t>
            </a:r>
          </a:p>
        </p:txBody>
      </p:sp>
      <p:grpSp>
        <p:nvGrpSpPr>
          <p:cNvPr id="85" name="Group 84"/>
          <p:cNvGrpSpPr/>
          <p:nvPr/>
        </p:nvGrpSpPr>
        <p:grpSpPr>
          <a:xfrm>
            <a:off x="2286000" y="2596796"/>
            <a:ext cx="5426200" cy="369332"/>
            <a:chOff x="2286000" y="2596796"/>
            <a:chExt cx="5426200" cy="369332"/>
          </a:xfrm>
        </p:grpSpPr>
        <p:cxnSp>
          <p:nvCxnSpPr>
            <p:cNvPr id="4" name="Straight Arrow Connector 3"/>
            <p:cNvCxnSpPr>
              <a:stCxn id="8" idx="1"/>
              <a:endCxn id="2" idx="3"/>
            </p:cNvCxnSpPr>
            <p:nvPr/>
          </p:nvCxnSpPr>
          <p:spPr>
            <a:xfrm flipH="1" flipV="1">
              <a:off x="2286000" y="2938231"/>
              <a:ext cx="5426200" cy="17687"/>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1245" y="2596796"/>
              <a:ext cx="1785104" cy="369332"/>
            </a:xfrm>
            <a:prstGeom prst="rect">
              <a:avLst/>
            </a:prstGeom>
            <a:noFill/>
          </p:spPr>
          <p:txBody>
            <a:bodyPr wrap="none" rtlCol="0">
              <a:spAutoFit/>
            </a:bodyPr>
            <a:lstStyle/>
            <a:p>
              <a:r>
                <a:rPr lang="en-US"/>
                <a:t>User Interactions</a:t>
              </a:r>
            </a:p>
          </p:txBody>
        </p:sp>
      </p:grpSp>
      <p:grpSp>
        <p:nvGrpSpPr>
          <p:cNvPr id="89" name="Group 88"/>
          <p:cNvGrpSpPr/>
          <p:nvPr/>
        </p:nvGrpSpPr>
        <p:grpSpPr>
          <a:xfrm>
            <a:off x="1752600" y="3433531"/>
            <a:ext cx="2674305" cy="2736739"/>
            <a:chOff x="1752600" y="3433531"/>
            <a:chExt cx="2674305" cy="2736739"/>
          </a:xfrm>
        </p:grpSpPr>
        <p:cxnSp>
          <p:nvCxnSpPr>
            <p:cNvPr id="10" name="Straight Arrow Connector 9"/>
            <p:cNvCxnSpPr>
              <a:stCxn id="2" idx="2"/>
              <a:endCxn id="5" idx="1"/>
            </p:cNvCxnSpPr>
            <p:nvPr/>
          </p:nvCxnSpPr>
          <p:spPr>
            <a:xfrm>
              <a:off x="1752600" y="3433531"/>
              <a:ext cx="2674305" cy="2736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758913">
              <a:off x="2080744" y="4751817"/>
              <a:ext cx="1716432" cy="369332"/>
            </a:xfrm>
            <a:prstGeom prst="rect">
              <a:avLst/>
            </a:prstGeom>
            <a:noFill/>
          </p:spPr>
          <p:txBody>
            <a:bodyPr wrap="none" rtlCol="0">
              <a:spAutoFit/>
            </a:bodyPr>
            <a:lstStyle/>
            <a:p>
              <a:r>
                <a:rPr lang="en-US"/>
                <a:t>Application Logs</a:t>
              </a:r>
            </a:p>
          </p:txBody>
        </p:sp>
      </p:grpSp>
      <p:grpSp>
        <p:nvGrpSpPr>
          <p:cNvPr id="88" name="Group 87"/>
          <p:cNvGrpSpPr/>
          <p:nvPr/>
        </p:nvGrpSpPr>
        <p:grpSpPr>
          <a:xfrm>
            <a:off x="1752600" y="3433531"/>
            <a:ext cx="2688057" cy="861470"/>
            <a:chOff x="1752600" y="3433531"/>
            <a:chExt cx="2688057" cy="861470"/>
          </a:xfrm>
        </p:grpSpPr>
        <p:cxnSp>
          <p:nvCxnSpPr>
            <p:cNvPr id="23" name="Straight Arrow Connector 22"/>
            <p:cNvCxnSpPr>
              <a:stCxn id="2" idx="2"/>
              <a:endCxn id="11" idx="1"/>
            </p:cNvCxnSpPr>
            <p:nvPr/>
          </p:nvCxnSpPr>
          <p:spPr>
            <a:xfrm>
              <a:off x="1752600" y="3433531"/>
              <a:ext cx="2688057" cy="861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051365">
              <a:off x="2391502" y="3570173"/>
              <a:ext cx="2007024" cy="369332"/>
            </a:xfrm>
            <a:prstGeom prst="rect">
              <a:avLst/>
            </a:prstGeom>
            <a:noFill/>
          </p:spPr>
          <p:txBody>
            <a:bodyPr wrap="none" rtlCol="0">
              <a:spAutoFit/>
            </a:bodyPr>
            <a:lstStyle/>
            <a:p>
              <a:r>
                <a:rPr lang="en-US"/>
                <a:t>Application Metrics</a:t>
              </a:r>
            </a:p>
          </p:txBody>
        </p:sp>
      </p:grpSp>
      <p:grpSp>
        <p:nvGrpSpPr>
          <p:cNvPr id="91" name="Group 90"/>
          <p:cNvGrpSpPr/>
          <p:nvPr/>
        </p:nvGrpSpPr>
        <p:grpSpPr>
          <a:xfrm>
            <a:off x="5493705" y="3451218"/>
            <a:ext cx="2751895" cy="2719052"/>
            <a:chOff x="5493705" y="3451218"/>
            <a:chExt cx="2751895" cy="2719052"/>
          </a:xfrm>
        </p:grpSpPr>
        <p:cxnSp>
          <p:nvCxnSpPr>
            <p:cNvPr id="21" name="Straight Arrow Connector 20"/>
            <p:cNvCxnSpPr>
              <a:stCxn id="8" idx="2"/>
              <a:endCxn id="5" idx="3"/>
            </p:cNvCxnSpPr>
            <p:nvPr/>
          </p:nvCxnSpPr>
          <p:spPr>
            <a:xfrm flipH="1">
              <a:off x="5493705" y="3451218"/>
              <a:ext cx="2751895" cy="2719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8906168">
              <a:off x="6038468" y="4844407"/>
              <a:ext cx="1788118" cy="369332"/>
            </a:xfrm>
            <a:prstGeom prst="rect">
              <a:avLst/>
            </a:prstGeom>
            <a:noFill/>
          </p:spPr>
          <p:txBody>
            <a:bodyPr wrap="none" rtlCol="0">
              <a:spAutoFit/>
            </a:bodyPr>
            <a:lstStyle/>
            <a:p>
              <a:r>
                <a:rPr lang="en-US"/>
                <a:t>End User Metrics</a:t>
              </a:r>
            </a:p>
          </p:txBody>
        </p:sp>
      </p:grpSp>
      <p:grpSp>
        <p:nvGrpSpPr>
          <p:cNvPr id="90" name="Group 89"/>
          <p:cNvGrpSpPr/>
          <p:nvPr/>
        </p:nvGrpSpPr>
        <p:grpSpPr>
          <a:xfrm>
            <a:off x="4007416" y="4790301"/>
            <a:ext cx="1704762" cy="884669"/>
            <a:chOff x="4007416" y="4790301"/>
            <a:chExt cx="1704762" cy="884669"/>
          </a:xfrm>
        </p:grpSpPr>
        <p:cxnSp>
          <p:nvCxnSpPr>
            <p:cNvPr id="32" name="Straight Arrow Connector 31"/>
            <p:cNvCxnSpPr>
              <a:stCxn id="11" idx="2"/>
              <a:endCxn id="5" idx="0"/>
            </p:cNvCxnSpPr>
            <p:nvPr/>
          </p:nvCxnSpPr>
          <p:spPr>
            <a:xfrm flipH="1">
              <a:off x="4960305" y="4790301"/>
              <a:ext cx="13752" cy="884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007416" y="4943908"/>
              <a:ext cx="1704762" cy="369332"/>
            </a:xfrm>
            <a:prstGeom prst="rect">
              <a:avLst/>
            </a:prstGeom>
            <a:noFill/>
          </p:spPr>
          <p:txBody>
            <a:bodyPr wrap="none" rtlCol="0">
              <a:spAutoFit/>
            </a:bodyPr>
            <a:lstStyle/>
            <a:p>
              <a:r>
                <a:rPr lang="en-US"/>
                <a:t>Metrics &amp; Alerts</a:t>
              </a:r>
            </a:p>
          </p:txBody>
        </p:sp>
      </p:grpSp>
      <p:grpSp>
        <p:nvGrpSpPr>
          <p:cNvPr id="92" name="Group 91"/>
          <p:cNvGrpSpPr/>
          <p:nvPr/>
        </p:nvGrpSpPr>
        <p:grpSpPr>
          <a:xfrm>
            <a:off x="5507457" y="3451218"/>
            <a:ext cx="2738143" cy="843783"/>
            <a:chOff x="5507457" y="3451218"/>
            <a:chExt cx="2738143" cy="843783"/>
          </a:xfrm>
        </p:grpSpPr>
        <p:cxnSp>
          <p:nvCxnSpPr>
            <p:cNvPr id="13" name="Straight Arrow Connector 12"/>
            <p:cNvCxnSpPr>
              <a:stCxn id="8" idx="2"/>
              <a:endCxn id="11" idx="3"/>
            </p:cNvCxnSpPr>
            <p:nvPr/>
          </p:nvCxnSpPr>
          <p:spPr>
            <a:xfrm flipH="1">
              <a:off x="5507457" y="3451218"/>
              <a:ext cx="2738143" cy="843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20649190">
              <a:off x="5815434" y="3589920"/>
              <a:ext cx="1788118" cy="369332"/>
            </a:xfrm>
            <a:prstGeom prst="rect">
              <a:avLst/>
            </a:prstGeom>
            <a:noFill/>
          </p:spPr>
          <p:txBody>
            <a:bodyPr wrap="none" rtlCol="0">
              <a:spAutoFit/>
            </a:bodyPr>
            <a:lstStyle/>
            <a:p>
              <a:r>
                <a:rPr lang="en-US"/>
                <a:t>End User Metrics</a:t>
              </a:r>
            </a:p>
          </p:txBody>
        </p:sp>
      </p:grpSp>
      <p:sp>
        <p:nvSpPr>
          <p:cNvPr id="68" name="Rectangle 67"/>
          <p:cNvSpPr/>
          <p:nvPr/>
        </p:nvSpPr>
        <p:spPr>
          <a:xfrm>
            <a:off x="10051451" y="2470828"/>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CDN</a:t>
            </a:r>
          </a:p>
        </p:txBody>
      </p:sp>
      <p:grpSp>
        <p:nvGrpSpPr>
          <p:cNvPr id="93" name="Group 92"/>
          <p:cNvGrpSpPr/>
          <p:nvPr/>
        </p:nvGrpSpPr>
        <p:grpSpPr>
          <a:xfrm>
            <a:off x="5493704" y="3458493"/>
            <a:ext cx="5091146" cy="2786972"/>
            <a:chOff x="5493705" y="3461428"/>
            <a:chExt cx="5091146" cy="2786972"/>
          </a:xfrm>
        </p:grpSpPr>
        <p:sp>
          <p:nvSpPr>
            <p:cNvPr id="76" name="TextBox 75"/>
            <p:cNvSpPr txBox="1"/>
            <p:nvPr/>
          </p:nvSpPr>
          <p:spPr>
            <a:xfrm>
              <a:off x="7728047" y="5879068"/>
              <a:ext cx="1568506" cy="369332"/>
            </a:xfrm>
            <a:prstGeom prst="rect">
              <a:avLst/>
            </a:prstGeom>
            <a:noFill/>
          </p:spPr>
          <p:txBody>
            <a:bodyPr wrap="none" rtlCol="0">
              <a:spAutoFit/>
            </a:bodyPr>
            <a:lstStyle/>
            <a:p>
              <a:r>
                <a:rPr lang="en-US"/>
                <a:t>Cache  Metrics</a:t>
              </a:r>
            </a:p>
          </p:txBody>
        </p:sp>
        <p:cxnSp>
          <p:nvCxnSpPr>
            <p:cNvPr id="82" name="Elbow Connector 81"/>
            <p:cNvCxnSpPr>
              <a:stCxn id="68" idx="2"/>
              <a:endCxn id="5" idx="3"/>
            </p:cNvCxnSpPr>
            <p:nvPr/>
          </p:nvCxnSpPr>
          <p:spPr>
            <a:xfrm rot="5400000">
              <a:off x="6684857" y="2270276"/>
              <a:ext cx="2708842" cy="5091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8779000" y="2358122"/>
            <a:ext cx="1272451" cy="646331"/>
            <a:chOff x="8779000" y="2358122"/>
            <a:chExt cx="1272451" cy="646331"/>
          </a:xfrm>
        </p:grpSpPr>
        <p:cxnSp>
          <p:nvCxnSpPr>
            <p:cNvPr id="78" name="Straight Arrow Connector 77"/>
            <p:cNvCxnSpPr>
              <a:stCxn id="68" idx="1"/>
              <a:endCxn id="8" idx="3"/>
            </p:cNvCxnSpPr>
            <p:nvPr/>
          </p:nvCxnSpPr>
          <p:spPr>
            <a:xfrm flipH="1" flipV="1">
              <a:off x="8779000" y="2955918"/>
              <a:ext cx="1272451" cy="1021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946988" y="2358122"/>
              <a:ext cx="936475" cy="646331"/>
            </a:xfrm>
            <a:prstGeom prst="rect">
              <a:avLst/>
            </a:prstGeom>
            <a:noFill/>
          </p:spPr>
          <p:txBody>
            <a:bodyPr wrap="none" rtlCol="0">
              <a:spAutoFit/>
            </a:bodyPr>
            <a:lstStyle/>
            <a:p>
              <a:pPr algn="ctr"/>
              <a:r>
                <a:rPr lang="en-US"/>
                <a:t>Static</a:t>
              </a:r>
            </a:p>
            <a:p>
              <a:pPr algn="ctr"/>
              <a:r>
                <a:rPr lang="en-US"/>
                <a:t>Content</a:t>
              </a:r>
            </a:p>
          </p:txBody>
        </p:sp>
      </p:grpSp>
      <p:sp>
        <p:nvSpPr>
          <p:cNvPr id="94" name="Rectangle 93"/>
          <p:cNvSpPr/>
          <p:nvPr/>
        </p:nvSpPr>
        <p:spPr>
          <a:xfrm>
            <a:off x="457200" y="4533773"/>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Auth0</a:t>
            </a:r>
          </a:p>
        </p:txBody>
      </p:sp>
      <p:sp>
        <p:nvSpPr>
          <p:cNvPr id="95" name="Rectangle 94"/>
          <p:cNvSpPr/>
          <p:nvPr/>
        </p:nvSpPr>
        <p:spPr>
          <a:xfrm>
            <a:off x="8782373" y="4659981"/>
            <a:ext cx="10668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Auth0</a:t>
            </a:r>
          </a:p>
        </p:txBody>
      </p:sp>
      <p:grpSp>
        <p:nvGrpSpPr>
          <p:cNvPr id="96" name="Group 95"/>
          <p:cNvGrpSpPr/>
          <p:nvPr/>
        </p:nvGrpSpPr>
        <p:grpSpPr>
          <a:xfrm>
            <a:off x="8245600" y="3451218"/>
            <a:ext cx="1070173" cy="1208763"/>
            <a:chOff x="8062933" y="2509153"/>
            <a:chExt cx="1070173" cy="1208763"/>
          </a:xfrm>
        </p:grpSpPr>
        <p:cxnSp>
          <p:nvCxnSpPr>
            <p:cNvPr id="97" name="Straight Arrow Connector 96"/>
            <p:cNvCxnSpPr>
              <a:stCxn id="95" idx="0"/>
              <a:endCxn id="8" idx="2"/>
            </p:cNvCxnSpPr>
            <p:nvPr/>
          </p:nvCxnSpPr>
          <p:spPr>
            <a:xfrm flipH="1" flipV="1">
              <a:off x="8062933" y="2509153"/>
              <a:ext cx="1070173" cy="1208763"/>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rot="2786093">
              <a:off x="8378313" y="2834045"/>
              <a:ext cx="638316" cy="369332"/>
            </a:xfrm>
            <a:prstGeom prst="rect">
              <a:avLst/>
            </a:prstGeom>
            <a:noFill/>
          </p:spPr>
          <p:txBody>
            <a:bodyPr wrap="none" rtlCol="0">
              <a:spAutoFit/>
            </a:bodyPr>
            <a:lstStyle/>
            <a:p>
              <a:pPr algn="ctr"/>
              <a:r>
                <a:rPr lang="en-US" err="1"/>
                <a:t>Auth</a:t>
              </a:r>
              <a:endParaRPr lang="en-US"/>
            </a:p>
          </p:txBody>
        </p:sp>
      </p:grpSp>
      <p:grpSp>
        <p:nvGrpSpPr>
          <p:cNvPr id="101" name="Group 100"/>
          <p:cNvGrpSpPr/>
          <p:nvPr/>
        </p:nvGrpSpPr>
        <p:grpSpPr>
          <a:xfrm>
            <a:off x="990600" y="3433531"/>
            <a:ext cx="762000" cy="1100242"/>
            <a:chOff x="8322142" y="1640306"/>
            <a:chExt cx="762000" cy="1100242"/>
          </a:xfrm>
        </p:grpSpPr>
        <p:cxnSp>
          <p:nvCxnSpPr>
            <p:cNvPr id="102" name="Straight Arrow Connector 101"/>
            <p:cNvCxnSpPr>
              <a:stCxn id="2" idx="2"/>
              <a:endCxn id="94" idx="0"/>
            </p:cNvCxnSpPr>
            <p:nvPr/>
          </p:nvCxnSpPr>
          <p:spPr>
            <a:xfrm flipH="1">
              <a:off x="8322142" y="1640306"/>
              <a:ext cx="762000" cy="1100242"/>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rot="18322221">
              <a:off x="8241534" y="2005761"/>
              <a:ext cx="638316" cy="369332"/>
            </a:xfrm>
            <a:prstGeom prst="rect">
              <a:avLst/>
            </a:prstGeom>
            <a:noFill/>
          </p:spPr>
          <p:txBody>
            <a:bodyPr wrap="none" rtlCol="0">
              <a:spAutoFit/>
            </a:bodyPr>
            <a:lstStyle/>
            <a:p>
              <a:pPr algn="ctr"/>
              <a:r>
                <a:rPr lang="en-US"/>
                <a:t>Auth</a:t>
              </a:r>
            </a:p>
          </p:txBody>
        </p:sp>
      </p:grpSp>
    </p:spTree>
    <p:extLst>
      <p:ext uri="{BB962C8B-B14F-4D97-AF65-F5344CB8AC3E}">
        <p14:creationId xmlns:p14="http://schemas.microsoft.com/office/powerpoint/2010/main" val="21406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25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68"/>
                                        </p:tgtEl>
                                        <p:attrNameLst>
                                          <p:attrName>style.visibility</p:attrName>
                                        </p:attrNameLst>
                                      </p:cBhvr>
                                      <p:to>
                                        <p:strVal val="visible"/>
                                      </p:to>
                                    </p:set>
                                  </p:childTnLst>
                                </p:cTn>
                              </p:par>
                            </p:childTnLst>
                          </p:cTn>
                        </p:par>
                        <p:par>
                          <p:cTn id="11" fill="hold">
                            <p:stCondLst>
                              <p:cond delay="1250"/>
                            </p:stCondLst>
                            <p:childTnLst>
                              <p:par>
                                <p:cTn id="12" presetID="16" presetClass="entr" presetSubtype="37"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barn(outVertical)">
                                      <p:cBhvr>
                                        <p:cTn id="14" dur="500"/>
                                        <p:tgtEl>
                                          <p:spTgt spid="87"/>
                                        </p:tgtEl>
                                      </p:cBhvr>
                                    </p:animEffect>
                                  </p:childTnLst>
                                </p:cTn>
                              </p:par>
                            </p:childTnLst>
                          </p:cTn>
                        </p:par>
                        <p:par>
                          <p:cTn id="15" fill="hold">
                            <p:stCondLst>
                              <p:cond delay="175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up)">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up)">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0"/>
                            </p:stCondLst>
                            <p:childTnLst>
                              <p:par>
                                <p:cTn id="33" presetID="22" presetClass="entr" presetSubtype="8" fill="hold" nodeType="afterEffect">
                                  <p:stCondLst>
                                    <p:cond delay="250"/>
                                  </p:stCondLst>
                                  <p:childTnLst>
                                    <p:set>
                                      <p:cBhvr>
                                        <p:cTn id="34" dur="1" fill="hold">
                                          <p:stCondLst>
                                            <p:cond delay="0"/>
                                          </p:stCondLst>
                                        </p:cTn>
                                        <p:tgtEl>
                                          <p:spTgt spid="88"/>
                                        </p:tgtEl>
                                        <p:attrNameLst>
                                          <p:attrName>style.visibility</p:attrName>
                                        </p:attrNameLst>
                                      </p:cBhvr>
                                      <p:to>
                                        <p:strVal val="visible"/>
                                      </p:to>
                                    </p:set>
                                    <p:animEffect transition="in" filter="wipe(left)">
                                      <p:cBhvr>
                                        <p:cTn id="35" dur="500"/>
                                        <p:tgtEl>
                                          <p:spTgt spid="88"/>
                                        </p:tgtEl>
                                      </p:cBhvr>
                                    </p:animEffect>
                                  </p:childTnLst>
                                </p:cTn>
                              </p:par>
                            </p:childTnLst>
                          </p:cTn>
                        </p:par>
                        <p:par>
                          <p:cTn id="36" fill="hold">
                            <p:stCondLst>
                              <p:cond delay="750"/>
                            </p:stCondLst>
                            <p:childTnLst>
                              <p:par>
                                <p:cTn id="37" presetID="22" presetClass="entr" presetSubtype="2" fill="hold" nodeType="afterEffect">
                                  <p:stCondLst>
                                    <p:cond delay="500"/>
                                  </p:stCondLst>
                                  <p:childTnLst>
                                    <p:set>
                                      <p:cBhvr>
                                        <p:cTn id="38" dur="1" fill="hold">
                                          <p:stCondLst>
                                            <p:cond delay="0"/>
                                          </p:stCondLst>
                                        </p:cTn>
                                        <p:tgtEl>
                                          <p:spTgt spid="92"/>
                                        </p:tgtEl>
                                        <p:attrNameLst>
                                          <p:attrName>style.visibility</p:attrName>
                                        </p:attrNameLst>
                                      </p:cBhvr>
                                      <p:to>
                                        <p:strVal val="visible"/>
                                      </p:to>
                                    </p:set>
                                    <p:animEffect transition="in" filter="wipe(right)">
                                      <p:cBhvr>
                                        <p:cTn id="39" dur="500"/>
                                        <p:tgtEl>
                                          <p:spTgt spid="9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up)">
                                      <p:cBhvr>
                                        <p:cTn id="44" dur="500"/>
                                        <p:tgtEl>
                                          <p:spTgt spid="9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up)">
                                      <p:cBhvr>
                                        <p:cTn id="4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6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DevOps + Application Monitoring</a:t>
            </a:r>
          </a:p>
        </p:txBody>
      </p:sp>
      <p:sp>
        <p:nvSpPr>
          <p:cNvPr id="2" name="Rectangle 1"/>
          <p:cNvSpPr/>
          <p:nvPr/>
        </p:nvSpPr>
        <p:spPr>
          <a:xfrm>
            <a:off x="4537958"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Jenkins</a:t>
            </a:r>
          </a:p>
        </p:txBody>
      </p:sp>
      <p:sp>
        <p:nvSpPr>
          <p:cNvPr id="5" name="Rectangle 4"/>
          <p:cNvSpPr/>
          <p:nvPr/>
        </p:nvSpPr>
        <p:spPr>
          <a:xfrm>
            <a:off x="3526852" y="5181600"/>
            <a:ext cx="781646" cy="642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Splunk</a:t>
            </a:r>
          </a:p>
        </p:txBody>
      </p:sp>
      <p:sp>
        <p:nvSpPr>
          <p:cNvPr id="8" name="Rectangle 7"/>
          <p:cNvSpPr/>
          <p:nvPr/>
        </p:nvSpPr>
        <p:spPr>
          <a:xfrm>
            <a:off x="2478146"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err="1" smtClean="0"/>
              <a:t>Bitbucket</a:t>
            </a:r>
            <a:endParaRPr lang="en-US" sz="1100" dirty="0"/>
          </a:p>
        </p:txBody>
      </p:sp>
      <p:cxnSp>
        <p:nvCxnSpPr>
          <p:cNvPr id="4" name="Straight Arrow Connector 3"/>
          <p:cNvCxnSpPr>
            <a:stCxn id="8" idx="3"/>
            <a:endCxn id="2" idx="1"/>
          </p:cNvCxnSpPr>
          <p:nvPr/>
        </p:nvCxnSpPr>
        <p:spPr>
          <a:xfrm>
            <a:off x="3259792" y="2524100"/>
            <a:ext cx="1278166"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31601" y="2502128"/>
            <a:ext cx="681597" cy="276999"/>
          </a:xfrm>
          <a:prstGeom prst="rect">
            <a:avLst/>
          </a:prstGeom>
          <a:noFill/>
        </p:spPr>
        <p:txBody>
          <a:bodyPr wrap="none" rtlCol="0">
            <a:spAutoFit/>
          </a:bodyPr>
          <a:lstStyle/>
          <a:p>
            <a:r>
              <a:rPr lang="en-US" sz="1200"/>
              <a:t>Commit</a:t>
            </a:r>
          </a:p>
        </p:txBody>
      </p:sp>
      <p:sp>
        <p:nvSpPr>
          <p:cNvPr id="40" name="Rectangle 39"/>
          <p:cNvSpPr/>
          <p:nvPr/>
        </p:nvSpPr>
        <p:spPr>
          <a:xfrm>
            <a:off x="444814" y="2202979"/>
            <a:ext cx="873674"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Developer</a:t>
            </a:r>
          </a:p>
        </p:txBody>
      </p:sp>
      <p:cxnSp>
        <p:nvCxnSpPr>
          <p:cNvPr id="42" name="Straight Arrow Connector 41"/>
          <p:cNvCxnSpPr>
            <a:stCxn id="40" idx="3"/>
            <a:endCxn id="8" idx="1"/>
          </p:cNvCxnSpPr>
          <p:nvPr/>
        </p:nvCxnSpPr>
        <p:spPr>
          <a:xfrm>
            <a:off x="1318488" y="2524100"/>
            <a:ext cx="1159658"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650092" y="2502128"/>
            <a:ext cx="662747" cy="276999"/>
          </a:xfrm>
          <a:prstGeom prst="rect">
            <a:avLst/>
          </a:prstGeom>
          <a:noFill/>
        </p:spPr>
        <p:txBody>
          <a:bodyPr wrap="square" rtlCol="0">
            <a:spAutoFit/>
          </a:bodyPr>
          <a:lstStyle/>
          <a:p>
            <a:r>
              <a:rPr lang="en-US" sz="1200"/>
              <a:t>Deploy</a:t>
            </a:r>
          </a:p>
        </p:txBody>
      </p:sp>
      <p:sp>
        <p:nvSpPr>
          <p:cNvPr id="51" name="TextBox 50"/>
          <p:cNvSpPr txBox="1"/>
          <p:nvPr/>
        </p:nvSpPr>
        <p:spPr>
          <a:xfrm>
            <a:off x="3650615" y="2530921"/>
            <a:ext cx="534121" cy="276999"/>
          </a:xfrm>
          <a:prstGeom prst="rect">
            <a:avLst/>
          </a:prstGeom>
          <a:noFill/>
        </p:spPr>
        <p:txBody>
          <a:bodyPr wrap="none" rtlCol="0">
            <a:spAutoFit/>
          </a:bodyPr>
          <a:lstStyle/>
          <a:p>
            <a:r>
              <a:rPr lang="en-US" sz="1200"/>
              <a:t>Build </a:t>
            </a:r>
          </a:p>
        </p:txBody>
      </p:sp>
      <p:sp>
        <p:nvSpPr>
          <p:cNvPr id="52" name="Rectangle 51"/>
          <p:cNvSpPr/>
          <p:nvPr/>
        </p:nvSpPr>
        <p:spPr>
          <a:xfrm>
            <a:off x="6623821" y="2202979"/>
            <a:ext cx="781646"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err="1"/>
              <a:t>Node.js</a:t>
            </a:r>
            <a:endParaRPr lang="en-US" sz="1200"/>
          </a:p>
        </p:txBody>
      </p:sp>
      <p:cxnSp>
        <p:nvCxnSpPr>
          <p:cNvPr id="65" name="Straight Arrow Connector 64"/>
          <p:cNvCxnSpPr>
            <a:stCxn id="2" idx="3"/>
            <a:endCxn id="52" idx="1"/>
          </p:cNvCxnSpPr>
          <p:nvPr/>
        </p:nvCxnSpPr>
        <p:spPr>
          <a:xfrm>
            <a:off x="5319604" y="2524100"/>
            <a:ext cx="1304217"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99136" y="2202979"/>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Browser/Mobile</a:t>
            </a:r>
          </a:p>
        </p:txBody>
      </p:sp>
      <p:cxnSp>
        <p:nvCxnSpPr>
          <p:cNvPr id="24" name="Straight Arrow Connector 23"/>
          <p:cNvCxnSpPr>
            <a:stCxn id="20" idx="1"/>
            <a:endCxn id="52" idx="3"/>
          </p:cNvCxnSpPr>
          <p:nvPr/>
        </p:nvCxnSpPr>
        <p:spPr>
          <a:xfrm flipH="1" flipV="1">
            <a:off x="7405467" y="2524100"/>
            <a:ext cx="1593669" cy="14146"/>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17056" y="2515577"/>
            <a:ext cx="908560" cy="187500"/>
          </a:xfrm>
          <a:prstGeom prst="rect">
            <a:avLst/>
          </a:prstGeom>
          <a:noFill/>
        </p:spPr>
        <p:txBody>
          <a:bodyPr wrap="none" rtlCol="0">
            <a:spAutoFit/>
          </a:bodyPr>
          <a:lstStyle/>
          <a:p>
            <a:r>
              <a:rPr lang="en-US" sz="1200"/>
              <a:t>User Interactions</a:t>
            </a:r>
          </a:p>
        </p:txBody>
      </p:sp>
      <p:grpSp>
        <p:nvGrpSpPr>
          <p:cNvPr id="164" name="Group 163"/>
          <p:cNvGrpSpPr/>
          <p:nvPr/>
        </p:nvGrpSpPr>
        <p:grpSpPr>
          <a:xfrm>
            <a:off x="1872400" y="2779127"/>
            <a:ext cx="5142244" cy="2402473"/>
            <a:chOff x="1872400" y="2779127"/>
            <a:chExt cx="5142244" cy="2402473"/>
          </a:xfrm>
        </p:grpSpPr>
        <p:cxnSp>
          <p:nvCxnSpPr>
            <p:cNvPr id="10" name="Straight Arrow Connector 9"/>
            <p:cNvCxnSpPr>
              <a:stCxn id="50" idx="2"/>
              <a:endCxn id="5" idx="0"/>
            </p:cNvCxnSpPr>
            <p:nvPr/>
          </p:nvCxnSpPr>
          <p:spPr>
            <a:xfrm flipH="1">
              <a:off x="3917675" y="2779127"/>
              <a:ext cx="2063791" cy="24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7" idx="2"/>
              <a:endCxn id="5" idx="0"/>
            </p:cNvCxnSpPr>
            <p:nvPr/>
          </p:nvCxnSpPr>
          <p:spPr>
            <a:xfrm>
              <a:off x="1872400" y="2779127"/>
              <a:ext cx="2045275" cy="2402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1" idx="2"/>
              <a:endCxn id="5" idx="0"/>
            </p:cNvCxnSpPr>
            <p:nvPr/>
          </p:nvCxnSpPr>
          <p:spPr>
            <a:xfrm flipH="1">
              <a:off x="3917675" y="2807920"/>
              <a:ext cx="1" cy="237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3917675" y="2845220"/>
              <a:ext cx="3096969" cy="2336380"/>
              <a:chOff x="3917675" y="2845220"/>
              <a:chExt cx="3096969" cy="2336380"/>
            </a:xfrm>
          </p:grpSpPr>
          <p:sp>
            <p:nvSpPr>
              <p:cNvPr id="28" name="TextBox 27"/>
              <p:cNvSpPr txBox="1"/>
              <p:nvPr/>
            </p:nvSpPr>
            <p:spPr>
              <a:xfrm rot="19434615">
                <a:off x="5075761" y="3739665"/>
                <a:ext cx="815493" cy="200910"/>
              </a:xfrm>
              <a:prstGeom prst="rect">
                <a:avLst/>
              </a:prstGeom>
              <a:noFill/>
            </p:spPr>
            <p:txBody>
              <a:bodyPr wrap="none" rtlCol="0">
                <a:spAutoFit/>
              </a:bodyPr>
              <a:lstStyle/>
              <a:p>
                <a:r>
                  <a:rPr lang="en-US" sz="1200"/>
                  <a:t>Application Logs</a:t>
                </a:r>
              </a:p>
            </p:txBody>
          </p:sp>
          <p:cxnSp>
            <p:nvCxnSpPr>
              <p:cNvPr id="41" name="Straight Arrow Connector 40"/>
              <p:cNvCxnSpPr>
                <a:stCxn id="52" idx="2"/>
                <a:endCxn id="5" idx="0"/>
              </p:cNvCxnSpPr>
              <p:nvPr/>
            </p:nvCxnSpPr>
            <p:spPr>
              <a:xfrm flipH="1">
                <a:off x="3917675" y="2845220"/>
                <a:ext cx="3096969" cy="233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0840118" y="2202979"/>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CDN</a:t>
            </a:r>
          </a:p>
        </p:txBody>
      </p:sp>
      <p:grpSp>
        <p:nvGrpSpPr>
          <p:cNvPr id="48" name="Group 47"/>
          <p:cNvGrpSpPr/>
          <p:nvPr/>
        </p:nvGrpSpPr>
        <p:grpSpPr>
          <a:xfrm>
            <a:off x="9772897" y="2515576"/>
            <a:ext cx="1067221" cy="312499"/>
            <a:chOff x="8309450" y="4150207"/>
            <a:chExt cx="1471399" cy="461665"/>
          </a:xfrm>
        </p:grpSpPr>
        <p:cxnSp>
          <p:nvCxnSpPr>
            <p:cNvPr id="49" name="Straight Arrow Connector 48"/>
            <p:cNvCxnSpPr>
              <a:stCxn id="44" idx="1"/>
              <a:endCxn id="20" idx="3"/>
            </p:cNvCxnSpPr>
            <p:nvPr/>
          </p:nvCxnSpPr>
          <p:spPr>
            <a:xfrm flipH="1">
              <a:off x="8309450" y="4183698"/>
              <a:ext cx="1471399" cy="0"/>
            </a:xfrm>
            <a:prstGeom prst="straightConnector1">
              <a:avLst/>
            </a:prstGeom>
            <a:ln>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678686" y="4150207"/>
              <a:ext cx="683648" cy="461665"/>
            </a:xfrm>
            <a:prstGeom prst="rect">
              <a:avLst/>
            </a:prstGeom>
            <a:noFill/>
          </p:spPr>
          <p:txBody>
            <a:bodyPr wrap="none" rtlCol="0">
              <a:spAutoFit/>
            </a:bodyPr>
            <a:lstStyle/>
            <a:p>
              <a:pPr algn="ctr"/>
              <a:r>
                <a:rPr lang="en-US" sz="1200"/>
                <a:t>Static</a:t>
              </a:r>
            </a:p>
            <a:p>
              <a:pPr algn="ctr"/>
              <a:r>
                <a:rPr lang="en-US" sz="1200"/>
                <a:t>Content</a:t>
              </a:r>
            </a:p>
          </p:txBody>
        </p:sp>
      </p:grpSp>
      <p:grpSp>
        <p:nvGrpSpPr>
          <p:cNvPr id="156" name="Group 155"/>
          <p:cNvGrpSpPr/>
          <p:nvPr/>
        </p:nvGrpSpPr>
        <p:grpSpPr>
          <a:xfrm>
            <a:off x="4308499" y="2873512"/>
            <a:ext cx="7045301" cy="2765288"/>
            <a:chOff x="4308499" y="2873512"/>
            <a:chExt cx="7045301" cy="2765288"/>
          </a:xfrm>
        </p:grpSpPr>
        <p:sp>
          <p:nvSpPr>
            <p:cNvPr id="46" name="TextBox 45"/>
            <p:cNvSpPr txBox="1"/>
            <p:nvPr/>
          </p:nvSpPr>
          <p:spPr>
            <a:xfrm>
              <a:off x="10163173" y="5257259"/>
              <a:ext cx="1190627" cy="381541"/>
            </a:xfrm>
            <a:prstGeom prst="rect">
              <a:avLst/>
            </a:prstGeom>
            <a:noFill/>
          </p:spPr>
          <p:txBody>
            <a:bodyPr wrap="square" rtlCol="0">
              <a:spAutoFit/>
            </a:bodyPr>
            <a:lstStyle/>
            <a:p>
              <a:r>
                <a:rPr lang="en-US" sz="1200"/>
                <a:t>Cache  Metrics</a:t>
              </a:r>
            </a:p>
          </p:txBody>
        </p:sp>
        <p:cxnSp>
          <p:nvCxnSpPr>
            <p:cNvPr id="47" name="Elbow Connector 46"/>
            <p:cNvCxnSpPr>
              <a:stCxn id="44" idx="2"/>
              <a:endCxn id="5" idx="3"/>
            </p:cNvCxnSpPr>
            <p:nvPr/>
          </p:nvCxnSpPr>
          <p:spPr>
            <a:xfrm rot="5400000">
              <a:off x="6453145" y="728866"/>
              <a:ext cx="2629209" cy="69185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4308497" y="2873512"/>
            <a:ext cx="5077521" cy="2460487"/>
            <a:chOff x="4308497" y="2873512"/>
            <a:chExt cx="5077521" cy="2460487"/>
          </a:xfrm>
        </p:grpSpPr>
        <p:sp>
          <p:nvSpPr>
            <p:cNvPr id="34" name="TextBox 33"/>
            <p:cNvSpPr txBox="1"/>
            <p:nvPr/>
          </p:nvSpPr>
          <p:spPr>
            <a:xfrm>
              <a:off x="8153400" y="5105400"/>
              <a:ext cx="921528" cy="187500"/>
            </a:xfrm>
            <a:prstGeom prst="rect">
              <a:avLst/>
            </a:prstGeom>
            <a:noFill/>
          </p:spPr>
          <p:txBody>
            <a:bodyPr wrap="none" rtlCol="0">
              <a:spAutoFit/>
            </a:bodyPr>
            <a:lstStyle/>
            <a:p>
              <a:r>
                <a:rPr lang="en-US" sz="1200"/>
                <a:t>End User Metrics</a:t>
              </a:r>
            </a:p>
          </p:txBody>
        </p:sp>
        <p:cxnSp>
          <p:nvCxnSpPr>
            <p:cNvPr id="77" name="Elbow Connector 76"/>
            <p:cNvCxnSpPr>
              <a:stCxn id="20" idx="2"/>
            </p:cNvCxnSpPr>
            <p:nvPr/>
          </p:nvCxnSpPr>
          <p:spPr>
            <a:xfrm rot="5400000">
              <a:off x="5617014" y="1564995"/>
              <a:ext cx="2460487" cy="50775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7736739" y="3867446"/>
            <a:ext cx="773761" cy="67053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APM</a:t>
            </a:r>
          </a:p>
        </p:txBody>
      </p:sp>
      <p:grpSp>
        <p:nvGrpSpPr>
          <p:cNvPr id="167" name="Group 166"/>
          <p:cNvGrpSpPr/>
          <p:nvPr/>
        </p:nvGrpSpPr>
        <p:grpSpPr>
          <a:xfrm>
            <a:off x="7014528" y="2845220"/>
            <a:ext cx="2371489" cy="1022226"/>
            <a:chOff x="7014528" y="2845220"/>
            <a:chExt cx="2371489" cy="1022226"/>
          </a:xfrm>
        </p:grpSpPr>
        <p:grpSp>
          <p:nvGrpSpPr>
            <p:cNvPr id="104" name="Group 103"/>
            <p:cNvGrpSpPr/>
            <p:nvPr/>
          </p:nvGrpSpPr>
          <p:grpSpPr>
            <a:xfrm>
              <a:off x="7014528" y="2845220"/>
              <a:ext cx="1109092" cy="1022226"/>
              <a:chOff x="7014528" y="2845220"/>
              <a:chExt cx="1109092" cy="1022226"/>
            </a:xfrm>
          </p:grpSpPr>
          <p:cxnSp>
            <p:nvCxnSpPr>
              <p:cNvPr id="27" name="Straight Arrow Connector 26"/>
              <p:cNvCxnSpPr>
                <a:stCxn id="52" idx="2"/>
                <a:endCxn id="21" idx="0"/>
              </p:cNvCxnSpPr>
              <p:nvPr/>
            </p:nvCxnSpPr>
            <p:spPr>
              <a:xfrm>
                <a:off x="7014644" y="2845220"/>
                <a:ext cx="1108976" cy="102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2575750">
                <a:off x="7014528" y="3063786"/>
                <a:ext cx="1015108" cy="187500"/>
              </a:xfrm>
              <a:prstGeom prst="rect">
                <a:avLst/>
              </a:prstGeom>
              <a:noFill/>
            </p:spPr>
            <p:txBody>
              <a:bodyPr wrap="none" rtlCol="0">
                <a:spAutoFit/>
              </a:bodyPr>
              <a:lstStyle/>
              <a:p>
                <a:r>
                  <a:rPr lang="en-US" sz="1200"/>
                  <a:t>Application Metrics</a:t>
                </a:r>
              </a:p>
            </p:txBody>
          </p:sp>
        </p:grpSp>
        <p:grpSp>
          <p:nvGrpSpPr>
            <p:cNvPr id="105" name="Group 104"/>
            <p:cNvGrpSpPr/>
            <p:nvPr/>
          </p:nvGrpSpPr>
          <p:grpSpPr>
            <a:xfrm>
              <a:off x="8116752" y="2873512"/>
              <a:ext cx="1269265" cy="993934"/>
              <a:chOff x="8116752" y="2873512"/>
              <a:chExt cx="1269265" cy="993934"/>
            </a:xfrm>
          </p:grpSpPr>
          <p:cxnSp>
            <p:nvCxnSpPr>
              <p:cNvPr id="33" name="Straight Arrow Connector 32"/>
              <p:cNvCxnSpPr>
                <a:stCxn id="20" idx="2"/>
                <a:endCxn id="21" idx="0"/>
              </p:cNvCxnSpPr>
              <p:nvPr/>
            </p:nvCxnSpPr>
            <p:spPr>
              <a:xfrm flipH="1">
                <a:off x="8123620" y="2873512"/>
                <a:ext cx="1262397" cy="993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19315314">
                <a:off x="8116752" y="3289137"/>
                <a:ext cx="910048" cy="187500"/>
              </a:xfrm>
              <a:prstGeom prst="rect">
                <a:avLst/>
              </a:prstGeom>
              <a:noFill/>
            </p:spPr>
            <p:txBody>
              <a:bodyPr wrap="none" rtlCol="0">
                <a:spAutoFit/>
              </a:bodyPr>
              <a:lstStyle/>
              <a:p>
                <a:r>
                  <a:rPr lang="en-US" sz="1200"/>
                  <a:t>End User Metrics</a:t>
                </a:r>
              </a:p>
            </p:txBody>
          </p:sp>
        </p:grpSp>
      </p:grpSp>
      <p:grpSp>
        <p:nvGrpSpPr>
          <p:cNvPr id="154" name="Group 153"/>
          <p:cNvGrpSpPr/>
          <p:nvPr/>
        </p:nvGrpSpPr>
        <p:grpSpPr>
          <a:xfrm>
            <a:off x="4308498" y="4537979"/>
            <a:ext cx="4251869" cy="675084"/>
            <a:chOff x="4308498" y="4537979"/>
            <a:chExt cx="4251869" cy="675084"/>
          </a:xfrm>
        </p:grpSpPr>
        <p:sp>
          <p:nvSpPr>
            <p:cNvPr id="38" name="TextBox 37"/>
            <p:cNvSpPr txBox="1"/>
            <p:nvPr/>
          </p:nvSpPr>
          <p:spPr>
            <a:xfrm>
              <a:off x="6975130" y="4936064"/>
              <a:ext cx="1585237" cy="276999"/>
            </a:xfrm>
            <a:prstGeom prst="rect">
              <a:avLst/>
            </a:prstGeom>
            <a:noFill/>
          </p:spPr>
          <p:txBody>
            <a:bodyPr wrap="square" rtlCol="0">
              <a:spAutoFit/>
            </a:bodyPr>
            <a:lstStyle/>
            <a:p>
              <a:r>
                <a:rPr lang="en-US" sz="1200"/>
                <a:t>Metrics &amp; Alerts</a:t>
              </a:r>
            </a:p>
          </p:txBody>
        </p:sp>
        <p:cxnSp>
          <p:nvCxnSpPr>
            <p:cNvPr id="82" name="Elbow Connector 81"/>
            <p:cNvCxnSpPr>
              <a:stCxn id="21" idx="2"/>
            </p:cNvCxnSpPr>
            <p:nvPr/>
          </p:nvCxnSpPr>
          <p:spPr>
            <a:xfrm rot="5400000">
              <a:off x="5882279" y="2964198"/>
              <a:ext cx="667560" cy="38151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442439" y="5181600"/>
            <a:ext cx="3084413" cy="642241"/>
            <a:chOff x="588627" y="5125965"/>
            <a:chExt cx="3084413" cy="642241"/>
          </a:xfrm>
        </p:grpSpPr>
        <p:sp>
          <p:nvSpPr>
            <p:cNvPr id="158" name="Rectangle 157"/>
            <p:cNvSpPr/>
            <p:nvPr/>
          </p:nvSpPr>
          <p:spPr>
            <a:xfrm>
              <a:off x="588627" y="5125965"/>
              <a:ext cx="873674" cy="6422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t>AWS</a:t>
              </a:r>
            </a:p>
          </p:txBody>
        </p:sp>
        <p:cxnSp>
          <p:nvCxnSpPr>
            <p:cNvPr id="159" name="Straight Arrow Connector 158"/>
            <p:cNvCxnSpPr>
              <a:stCxn id="158" idx="3"/>
              <a:endCxn id="5" idx="1"/>
            </p:cNvCxnSpPr>
            <p:nvPr/>
          </p:nvCxnSpPr>
          <p:spPr>
            <a:xfrm>
              <a:off x="1462301" y="5447086"/>
              <a:ext cx="2210739" cy="0"/>
            </a:xfrm>
            <a:prstGeom prst="straightConnector1">
              <a:avLst/>
            </a:prstGeom>
            <a:ln>
              <a:solidFill>
                <a:schemeClr val="accent1"/>
              </a:solidFill>
              <a:headEnd type="triangle"/>
              <a:tailEnd type="triangle"/>
            </a:ln>
          </p:spPr>
          <p:style>
            <a:lnRef idx="2">
              <a:schemeClr val="accent4">
                <a:shade val="50000"/>
              </a:schemeClr>
            </a:lnRef>
            <a:fillRef idx="1">
              <a:schemeClr val="accent4"/>
            </a:fillRef>
            <a:effectRef idx="0">
              <a:schemeClr val="accent4"/>
            </a:effectRef>
            <a:fontRef idx="minor">
              <a:schemeClr val="lt1"/>
            </a:fontRef>
          </p:style>
        </p:cxnSp>
      </p:grpSp>
      <p:grpSp>
        <p:nvGrpSpPr>
          <p:cNvPr id="174" name="Group 173"/>
          <p:cNvGrpSpPr/>
          <p:nvPr/>
        </p:nvGrpSpPr>
        <p:grpSpPr>
          <a:xfrm>
            <a:off x="2554491" y="3381693"/>
            <a:ext cx="2678843" cy="854128"/>
            <a:chOff x="2554491" y="3381693"/>
            <a:chExt cx="2678843" cy="854128"/>
          </a:xfrm>
        </p:grpSpPr>
        <p:sp>
          <p:nvSpPr>
            <p:cNvPr id="171" name="TextBox 170"/>
            <p:cNvSpPr txBox="1"/>
            <p:nvPr/>
          </p:nvSpPr>
          <p:spPr>
            <a:xfrm>
              <a:off x="3583060" y="3667254"/>
              <a:ext cx="658385" cy="276999"/>
            </a:xfrm>
            <a:prstGeom prst="rect">
              <a:avLst/>
            </a:prstGeom>
            <a:noFill/>
          </p:spPr>
          <p:txBody>
            <a:bodyPr wrap="none" rtlCol="0">
              <a:spAutoFit/>
            </a:bodyPr>
            <a:lstStyle/>
            <a:p>
              <a:r>
                <a:rPr lang="en-US" sz="1200"/>
                <a:t>Metrics</a:t>
              </a:r>
            </a:p>
          </p:txBody>
        </p:sp>
        <p:sp>
          <p:nvSpPr>
            <p:cNvPr id="172" name="TextBox 171"/>
            <p:cNvSpPr txBox="1"/>
            <p:nvPr/>
          </p:nvSpPr>
          <p:spPr>
            <a:xfrm rot="18687766">
              <a:off x="4765642" y="3572386"/>
              <a:ext cx="658385" cy="276999"/>
            </a:xfrm>
            <a:prstGeom prst="rect">
              <a:avLst/>
            </a:prstGeom>
            <a:noFill/>
          </p:spPr>
          <p:txBody>
            <a:bodyPr wrap="none" rtlCol="0">
              <a:spAutoFit/>
            </a:bodyPr>
            <a:lstStyle/>
            <a:p>
              <a:r>
                <a:rPr lang="en-US" sz="1200"/>
                <a:t>Metrics</a:t>
              </a:r>
            </a:p>
          </p:txBody>
        </p:sp>
        <p:sp>
          <p:nvSpPr>
            <p:cNvPr id="173" name="TextBox 172"/>
            <p:cNvSpPr txBox="1"/>
            <p:nvPr/>
          </p:nvSpPr>
          <p:spPr>
            <a:xfrm rot="2834112">
              <a:off x="2363798" y="3768129"/>
              <a:ext cx="658385" cy="276999"/>
            </a:xfrm>
            <a:prstGeom prst="rect">
              <a:avLst/>
            </a:prstGeom>
            <a:noFill/>
          </p:spPr>
          <p:txBody>
            <a:bodyPr wrap="none" rtlCol="0">
              <a:spAutoFit/>
            </a:bodyPr>
            <a:lstStyle/>
            <a:p>
              <a:r>
                <a:rPr lang="en-US" sz="1200"/>
                <a:t>Metrics</a:t>
              </a:r>
            </a:p>
          </p:txBody>
        </p:sp>
      </p:grpSp>
    </p:spTree>
    <p:extLst>
      <p:ext uri="{BB962C8B-B14F-4D97-AF65-F5344CB8AC3E}">
        <p14:creationId xmlns:p14="http://schemas.microsoft.com/office/powerpoint/2010/main" val="185715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wipe(up)">
                                      <p:cBhvr>
                                        <p:cTn id="7" dur="500"/>
                                        <p:tgtEl>
                                          <p:spTgt spid="16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wipe(up)">
                                      <p:cBhvr>
                                        <p:cTn id="18" dur="500"/>
                                        <p:tgtEl>
                                          <p:spTgt spid="16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wipe(right)">
                                      <p:cBhvr>
                                        <p:cTn id="22" dur="500"/>
                                        <p:tgtEl>
                                          <p:spTgt spid="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wipe(right)">
                                      <p:cBhvr>
                                        <p:cTn id="27" dur="500"/>
                                        <p:tgtEl>
                                          <p:spTgt spid="1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wipe(right)">
                                      <p:cBhvr>
                                        <p:cTn id="32" dur="500"/>
                                        <p:tgtEl>
                                          <p:spTgt spid="1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left)">
                                      <p:cBhvr>
                                        <p:cTn id="3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89" y="939858"/>
            <a:ext cx="9385101" cy="4875171"/>
          </a:xfrm>
          <a:prstGeom prst="rect">
            <a:avLst/>
          </a:prstGeom>
        </p:spPr>
      </p:pic>
      <p:sp>
        <p:nvSpPr>
          <p:cNvPr id="12" name="Title 11"/>
          <p:cNvSpPr>
            <a:spLocks noGrp="1"/>
          </p:cNvSpPr>
          <p:nvPr>
            <p:ph type="title"/>
          </p:nvPr>
        </p:nvSpPr>
        <p:spPr/>
        <p:txBody>
          <a:bodyPr/>
          <a:lstStyle/>
          <a:p>
            <a:r>
              <a:rPr lang="en-US"/>
              <a:t>Bringing It Together for DevOps</a:t>
            </a:r>
          </a:p>
        </p:txBody>
      </p:sp>
      <p:pic>
        <p:nvPicPr>
          <p:cNvPr id="3" name="Picture 2" descr="Screen Shot 2017-04-04 at 2.02.37 PM.png"/>
          <p:cNvPicPr>
            <a:picLocks noChangeAspect="1"/>
          </p:cNvPicPr>
          <p:nvPr/>
        </p:nvPicPr>
        <p:blipFill>
          <a:blip r:embed="rId4"/>
          <a:stretch>
            <a:fillRect/>
          </a:stretch>
        </p:blipFill>
        <p:spPr>
          <a:xfrm>
            <a:off x="647700" y="1266825"/>
            <a:ext cx="6745020" cy="4933279"/>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4" name="Picture 3" descr="Screen Shot 2017-04-04 at 2.03.34 PM.png"/>
          <p:cNvPicPr>
            <a:picLocks noChangeAspect="1"/>
          </p:cNvPicPr>
          <p:nvPr/>
        </p:nvPicPr>
        <p:blipFill>
          <a:blip r:embed="rId5"/>
          <a:stretch>
            <a:fillRect/>
          </a:stretch>
        </p:blipFill>
        <p:spPr>
          <a:xfrm>
            <a:off x="1148491" y="2047875"/>
            <a:ext cx="7129559" cy="2501888"/>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5" name="Picture 4" descr="Screen Shot 2017-04-04 at 2.08.56 PM.png"/>
          <p:cNvPicPr>
            <a:picLocks noChangeAspect="1"/>
          </p:cNvPicPr>
          <p:nvPr/>
        </p:nvPicPr>
        <p:blipFill>
          <a:blip r:embed="rId6"/>
          <a:stretch>
            <a:fillRect/>
          </a:stretch>
        </p:blipFill>
        <p:spPr>
          <a:xfrm>
            <a:off x="3463420" y="1340091"/>
            <a:ext cx="6944426" cy="4937854"/>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2" name="Picture 1" descr="Screen Shot 2017-04-04 at 2.08.28 PM.png"/>
          <p:cNvPicPr>
            <a:picLocks noChangeAspect="1"/>
          </p:cNvPicPr>
          <p:nvPr/>
        </p:nvPicPr>
        <p:blipFill>
          <a:blip r:embed="rId7"/>
          <a:stretch>
            <a:fillRect/>
          </a:stretch>
        </p:blipFill>
        <p:spPr>
          <a:xfrm>
            <a:off x="3959364" y="1756110"/>
            <a:ext cx="7857334" cy="4385886"/>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424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385" y="956214"/>
            <a:ext cx="5810462" cy="5677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1"/>
          <p:cNvSpPr>
            <a:spLocks noGrp="1"/>
          </p:cNvSpPr>
          <p:nvPr>
            <p:ph type="title"/>
          </p:nvPr>
        </p:nvSpPr>
        <p:spPr/>
        <p:txBody>
          <a:bodyPr/>
          <a:lstStyle/>
          <a:p>
            <a:r>
              <a:rPr lang="en-US"/>
              <a:t>Bringing It Together for Business &amp; Users</a:t>
            </a: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67327" y="951452"/>
            <a:ext cx="5069421" cy="5743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0178" y="956214"/>
            <a:ext cx="5062195" cy="573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65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Realtime Gaming Metrics</a:t>
            </a:r>
            <a:endParaRPr lang="en-US">
              <a:solidFill>
                <a:srgbClr val="000000"/>
              </a:solidFill>
              <a:latin typeface="Arial"/>
            </a:endParaRPr>
          </a:p>
        </p:txBody>
      </p:sp>
      <p:pic>
        <p:nvPicPr>
          <p:cNvPr id="4" name="Picture 3" descr="FireShot Capture 41 - Scoreboard Detail I Splunk 6.5.0_ - https___demo-buttercupgo.splunkoxy.png"/>
          <p:cNvPicPr>
            <a:picLocks noChangeAspect="1"/>
          </p:cNvPicPr>
          <p:nvPr/>
        </p:nvPicPr>
        <p:blipFill>
          <a:blip r:embed="rId3"/>
          <a:srcRect b="37904"/>
          <a:stretch>
            <a:fillRect/>
          </a:stretch>
        </p:blipFill>
        <p:spPr>
          <a:xfrm>
            <a:off x="485775" y="1094101"/>
            <a:ext cx="5444046" cy="4973333"/>
          </a:xfrm>
          <a:prstGeom prst="rect">
            <a:avLst/>
          </a:prstGeom>
          <a:ln>
            <a:solidFill>
              <a:schemeClr val="accent5"/>
            </a:solidFill>
          </a:ln>
        </p:spPr>
      </p:pic>
      <p:pic>
        <p:nvPicPr>
          <p:cNvPr id="5" name="Picture 4" descr="FireShot Capture 44 - CaveMap I Splunk 6.5.0_ - https___demo-buttercupgo.splunkoxy.png"/>
          <p:cNvPicPr>
            <a:picLocks noChangeAspect="1"/>
          </p:cNvPicPr>
          <p:nvPr/>
        </p:nvPicPr>
        <p:blipFill>
          <a:blip r:embed="rId4"/>
          <a:stretch>
            <a:fillRect/>
          </a:stretch>
        </p:blipFill>
        <p:spPr>
          <a:xfrm>
            <a:off x="6108569" y="1092172"/>
            <a:ext cx="5466103" cy="5006211"/>
          </a:xfrm>
          <a:prstGeom prst="rect">
            <a:avLst/>
          </a:prstGeom>
          <a:ln>
            <a:solidFill>
              <a:schemeClr val="accent5"/>
            </a:solidFill>
          </a:ln>
        </p:spPr>
      </p:pic>
    </p:spTree>
    <p:extLst>
      <p:ext uri="{BB962C8B-B14F-4D97-AF65-F5344CB8AC3E}">
        <p14:creationId xmlns:p14="http://schemas.microsoft.com/office/powerpoint/2010/main" val="154302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Let’s Get Started Already</a:t>
            </a:r>
            <a:r>
              <a:rPr lang="mr-IN"/>
              <a:t>…</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29050" y="914242"/>
            <a:ext cx="4063371" cy="5354747"/>
          </a:xfrm>
          <a:prstGeom prst="rect">
            <a:avLst/>
          </a:prstGeom>
        </p:spPr>
      </p:pic>
    </p:spTree>
    <p:extLst>
      <p:ext uri="{BB962C8B-B14F-4D97-AF65-F5344CB8AC3E}">
        <p14:creationId xmlns:p14="http://schemas.microsoft.com/office/powerpoint/2010/main" val="7217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Break!</a:t>
            </a:r>
          </a:p>
        </p:txBody>
      </p:sp>
      <p:sp>
        <p:nvSpPr>
          <p:cNvPr id="4" name="Subtitle 3"/>
          <p:cNvSpPr>
            <a:spLocks noGrp="1"/>
          </p:cNvSpPr>
          <p:nvPr>
            <p:ph type="subTitle" idx="1"/>
          </p:nvPr>
        </p:nvSpPr>
        <p:spPr/>
        <p:txBody>
          <a:bodyPr vert="horz" lIns="91440" tIns="45720" rIns="91440" bIns="45720" rtlCol="0" anchor="t">
            <a:noAutofit/>
          </a:bodyPr>
          <a:lstStyle/>
          <a:p>
            <a:r>
              <a:rPr lang="en-US"/>
              <a:t>Be back in 10 minutes</a:t>
            </a:r>
            <a:endParaRPr lang="en-US">
              <a:solidFill>
                <a:srgbClr val="FFFFFF"/>
              </a:solidFill>
              <a:latin typeface="Arial"/>
            </a:endParaRPr>
          </a:p>
        </p:txBody>
      </p:sp>
    </p:spTree>
    <p:extLst>
      <p:ext uri="{BB962C8B-B14F-4D97-AF65-F5344CB8AC3E}">
        <p14:creationId xmlns:p14="http://schemas.microsoft.com/office/powerpoint/2010/main" val="197024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Ready for some Fun ?</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Let get our hands on the keyboards!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39669" y="1051932"/>
            <a:ext cx="3583258" cy="447907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26640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err="1"/>
              <a:t>Node.js</a:t>
            </a:r>
            <a:r>
              <a:rPr lang="en-US"/>
              <a:t> </a:t>
            </a:r>
            <a:r>
              <a:rPr lang="mr-IN"/>
              <a:t>–</a:t>
            </a:r>
            <a:r>
              <a:rPr lang="en-US"/>
              <a:t> Server and Client</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0600" y="1681647"/>
            <a:ext cx="1519978" cy="4495800"/>
          </a:xfrm>
          <a:prstGeom prst="rect">
            <a:avLst/>
          </a:prstGeom>
        </p:spPr>
      </p:pic>
      <p:sp>
        <p:nvSpPr>
          <p:cNvPr id="13" name="TextBox 12"/>
          <p:cNvSpPr txBox="1">
            <a:spLocks/>
          </p:cNvSpPr>
          <p:nvPr/>
        </p:nvSpPr>
        <p:spPr>
          <a:xfrm>
            <a:off x="3532322" y="4986110"/>
            <a:ext cx="6427922" cy="1200329"/>
          </a:xfrm>
          <a:prstGeom prst="rect">
            <a:avLst/>
          </a:prstGeom>
          <a:noFill/>
          <a:ln>
            <a:solidFill>
              <a:schemeClr val="accent1"/>
            </a:solidFill>
          </a:ln>
        </p:spPr>
        <p:txBody>
          <a:bodyPr wrap="square" rtlCol="0" anchor="t">
            <a:spAutoFit/>
          </a:bodyPr>
          <a:lstStyle/>
          <a:p>
            <a:r>
              <a:rPr lang="en-US" dirty="0"/>
              <a:t>/server:</a:t>
            </a:r>
          </a:p>
          <a:p>
            <a:pPr marL="742950" lvl="1" indent="-285750">
              <a:buFont typeface="Arial" charset="0"/>
              <a:buChar char="•"/>
            </a:pPr>
            <a:r>
              <a:rPr lang="en-US" dirty="0"/>
              <a:t>Serving the app on port </a:t>
            </a:r>
            <a:r>
              <a:rPr lang="en-US" dirty="0" smtClean="0"/>
              <a:t>3040</a:t>
            </a:r>
            <a:r>
              <a:rPr lang="en-US" dirty="0"/>
              <a:t/>
            </a:r>
            <a:br>
              <a:rPr lang="en-US" dirty="0"/>
            </a:br>
            <a:endParaRPr lang="en-US" dirty="0"/>
          </a:p>
          <a:p>
            <a:pPr marL="742950" lvl="1" indent="-285750">
              <a:buFont typeface="Arial" charset="0"/>
              <a:buChar char="•"/>
            </a:pPr>
            <a:r>
              <a:rPr lang="en-US" dirty="0" err="1"/>
              <a:t>index.js</a:t>
            </a:r>
            <a:r>
              <a:rPr lang="en-US" dirty="0"/>
              <a:t>  - where we’ll add a New Relic APM agent</a:t>
            </a:r>
          </a:p>
        </p:txBody>
      </p:sp>
      <p:sp>
        <p:nvSpPr>
          <p:cNvPr id="28" name="TextBox 27"/>
          <p:cNvSpPr txBox="1">
            <a:spLocks/>
          </p:cNvSpPr>
          <p:nvPr/>
        </p:nvSpPr>
        <p:spPr>
          <a:xfrm>
            <a:off x="3532322" y="2057400"/>
            <a:ext cx="6400800" cy="1754326"/>
          </a:xfrm>
          <a:prstGeom prst="rect">
            <a:avLst/>
          </a:prstGeom>
          <a:noFill/>
          <a:ln>
            <a:solidFill>
              <a:schemeClr val="accent1"/>
            </a:solidFill>
          </a:ln>
        </p:spPr>
        <p:txBody>
          <a:bodyPr wrap="square" rtlCol="0">
            <a:spAutoFit/>
          </a:bodyPr>
          <a:lstStyle/>
          <a:p>
            <a:r>
              <a:rPr lang="en-US" dirty="0"/>
              <a:t>/app:</a:t>
            </a:r>
          </a:p>
          <a:p>
            <a:pPr marL="742950" lvl="1" indent="-285750">
              <a:buFont typeface="Arial" charset="0"/>
              <a:buChar char="•"/>
            </a:pPr>
            <a:r>
              <a:rPr lang="en-US" dirty="0"/>
              <a:t>Everything running in the browser</a:t>
            </a:r>
            <a:br>
              <a:rPr lang="en-US" dirty="0"/>
            </a:br>
            <a:endParaRPr lang="en-US" dirty="0"/>
          </a:p>
          <a:p>
            <a:pPr marL="742950" lvl="1" indent="-285750">
              <a:buFont typeface="Arial" charset="0"/>
              <a:buChar char="•"/>
            </a:pPr>
            <a:r>
              <a:rPr lang="en-US" dirty="0" err="1"/>
              <a:t>config.js</a:t>
            </a:r>
            <a:r>
              <a:rPr lang="en-US" dirty="0"/>
              <a:t>  - Global game settings (speed, gravity, etc.)</a:t>
            </a:r>
            <a:br>
              <a:rPr lang="en-US" dirty="0"/>
            </a:br>
            <a:endParaRPr lang="en-US" dirty="0"/>
          </a:p>
          <a:p>
            <a:pPr marL="742950" lvl="1" indent="-285750">
              <a:buFont typeface="Arial" charset="0"/>
              <a:buChar char="•"/>
            </a:pPr>
            <a:r>
              <a:rPr lang="en-US" dirty="0" err="1"/>
              <a:t>index.html</a:t>
            </a:r>
            <a:r>
              <a:rPr lang="en-US" dirty="0"/>
              <a:t>  - where we’ll </a:t>
            </a:r>
            <a:r>
              <a:rPr lang="en-US" dirty="0" smtClean="0"/>
              <a:t>add EUEM </a:t>
            </a:r>
            <a:r>
              <a:rPr lang="en-US" dirty="0"/>
              <a:t>code</a:t>
            </a:r>
          </a:p>
        </p:txBody>
      </p:sp>
      <p:cxnSp>
        <p:nvCxnSpPr>
          <p:cNvPr id="15" name="Straight Arrow Connector 14"/>
          <p:cNvCxnSpPr/>
          <p:nvPr/>
        </p:nvCxnSpPr>
        <p:spPr>
          <a:xfrm>
            <a:off x="1930830" y="5972531"/>
            <a:ext cx="152400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008322" y="2677397"/>
            <a:ext cx="1496878" cy="26756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917915" y="3705467"/>
            <a:ext cx="1587285" cy="45268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8"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Level Set</a:t>
            </a:r>
          </a:p>
        </p:txBody>
      </p:sp>
      <p:sp>
        <p:nvSpPr>
          <p:cNvPr id="3" name="Content Placeholder 2"/>
          <p:cNvSpPr>
            <a:spLocks noGrp="1"/>
          </p:cNvSpPr>
          <p:nvPr>
            <p:ph sz="quarter" idx="10"/>
          </p:nvPr>
        </p:nvSpPr>
        <p:spPr/>
        <p:txBody>
          <a:bodyPr>
            <a:normAutofit fontScale="92500" lnSpcReduction="10000"/>
          </a:bodyPr>
          <a:lstStyle/>
          <a:p>
            <a:r>
              <a:rPr lang="en-US" dirty="0"/>
              <a:t>Docker &amp; </a:t>
            </a:r>
            <a:r>
              <a:rPr lang="en-US" dirty="0" err="1" smtClean="0"/>
              <a:t>docker</a:t>
            </a:r>
            <a:r>
              <a:rPr lang="en-US" dirty="0" smtClean="0"/>
              <a:t>-compose</a:t>
            </a:r>
            <a:endParaRPr lang="en-US" dirty="0"/>
          </a:p>
          <a:p>
            <a:r>
              <a:rPr lang="en-US" dirty="0" smtClean="0"/>
              <a:t>Buttercup-Go:   </a:t>
            </a:r>
            <a:r>
              <a:rPr lang="en-US" dirty="0"/>
              <a:t>a </a:t>
            </a:r>
            <a:r>
              <a:rPr lang="en-US" dirty="0" err="1"/>
              <a:t>Node.js</a:t>
            </a:r>
            <a:r>
              <a:rPr lang="en-US" dirty="0"/>
              <a:t> </a:t>
            </a:r>
            <a:r>
              <a:rPr lang="en-US" dirty="0" smtClean="0"/>
              <a:t>application</a:t>
            </a:r>
            <a:endParaRPr lang="en-US" dirty="0"/>
          </a:p>
          <a:p>
            <a:r>
              <a:rPr lang="en-US" dirty="0"/>
              <a:t>Login: Auth0 </a:t>
            </a:r>
          </a:p>
          <a:p>
            <a:r>
              <a:rPr lang="en-US" dirty="0"/>
              <a:t>DevOps: CI/CD</a:t>
            </a:r>
          </a:p>
          <a:p>
            <a:pPr lvl="1"/>
            <a:r>
              <a:rPr lang="en-US" dirty="0"/>
              <a:t>Source Code Control:  </a:t>
            </a:r>
            <a:r>
              <a:rPr lang="en-US" dirty="0" err="1"/>
              <a:t>Git</a:t>
            </a:r>
            <a:r>
              <a:rPr lang="en-US" dirty="0"/>
              <a:t> &amp; Bitbucket </a:t>
            </a:r>
          </a:p>
          <a:p>
            <a:pPr lvl="1"/>
            <a:r>
              <a:rPr lang="en-US" dirty="0"/>
              <a:t>Build Automation:  </a:t>
            </a:r>
            <a:r>
              <a:rPr lang="en-US" dirty="0" smtClean="0"/>
              <a:t>Jenkins</a:t>
            </a:r>
            <a:endParaRPr lang="en-US" dirty="0"/>
          </a:p>
          <a:p>
            <a:r>
              <a:rPr lang="en-US" dirty="0"/>
              <a:t>Application Monitoring</a:t>
            </a:r>
          </a:p>
          <a:p>
            <a:pPr lvl="1"/>
            <a:r>
              <a:rPr lang="en-US" dirty="0"/>
              <a:t>Logging :  </a:t>
            </a:r>
            <a:r>
              <a:rPr lang="en-US" dirty="0" smtClean="0"/>
              <a:t>Splunk </a:t>
            </a:r>
            <a:r>
              <a:rPr lang="en-US" dirty="0" err="1" smtClean="0"/>
              <a:t>Javascript</a:t>
            </a:r>
            <a:r>
              <a:rPr lang="en-US" dirty="0" smtClean="0"/>
              <a:t> Logging  +  HTTP </a:t>
            </a:r>
            <a:r>
              <a:rPr lang="en-US" dirty="0"/>
              <a:t>Event Collector (HEC</a:t>
            </a:r>
            <a:r>
              <a:rPr lang="en-US" dirty="0" smtClean="0"/>
              <a:t>)  </a:t>
            </a:r>
            <a:r>
              <a:rPr lang="mr-IN" dirty="0" smtClean="0"/>
              <a:t>…</a:t>
            </a:r>
            <a:r>
              <a:rPr lang="en-US" dirty="0" smtClean="0"/>
              <a:t> or </a:t>
            </a:r>
            <a:r>
              <a:rPr lang="en-US" dirty="0" err="1" smtClean="0"/>
              <a:t>Mint.js</a:t>
            </a:r>
            <a:r>
              <a:rPr lang="en-US" dirty="0" smtClean="0"/>
              <a:t>!</a:t>
            </a:r>
            <a:endParaRPr lang="en-US" dirty="0"/>
          </a:p>
          <a:p>
            <a:pPr lvl="1"/>
            <a:r>
              <a:rPr lang="en-US" dirty="0"/>
              <a:t>End User Monitoring:  </a:t>
            </a:r>
            <a:r>
              <a:rPr lang="en-US" dirty="0" err="1"/>
              <a:t>Boomerang.js</a:t>
            </a:r>
            <a:r>
              <a:rPr lang="en-US" dirty="0"/>
              <a:t> + HEC</a:t>
            </a:r>
          </a:p>
          <a:p>
            <a:pPr lvl="1"/>
            <a:r>
              <a:rPr lang="en-US" dirty="0"/>
              <a:t>APM </a:t>
            </a:r>
            <a:r>
              <a:rPr lang="en-US" dirty="0" smtClean="0"/>
              <a:t>Tools</a:t>
            </a:r>
            <a:r>
              <a:rPr lang="en-US" dirty="0"/>
              <a:t>:  New Relic</a:t>
            </a:r>
          </a:p>
          <a:p>
            <a:endParaRPr lang="en-US" dirty="0"/>
          </a:p>
          <a:p>
            <a:endParaRPr lang="en-US" dirty="0"/>
          </a:p>
        </p:txBody>
      </p:sp>
    </p:spTree>
    <p:extLst>
      <p:ext uri="{BB962C8B-B14F-4D97-AF65-F5344CB8AC3E}">
        <p14:creationId xmlns:p14="http://schemas.microsoft.com/office/powerpoint/2010/main" val="198453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a:t>
            </a:r>
            <a:r>
              <a:rPr lang="en-US" dirty="0" smtClean="0"/>
              <a:t>Installation &amp; Startup</a:t>
            </a:r>
            <a:endParaRPr lang="en-US" dirty="0"/>
          </a:p>
        </p:txBody>
      </p:sp>
      <p:sp>
        <p:nvSpPr>
          <p:cNvPr id="3" name="Content Placeholder 2"/>
          <p:cNvSpPr>
            <a:spLocks noGrp="1"/>
          </p:cNvSpPr>
          <p:nvPr>
            <p:ph idx="4294967295"/>
          </p:nvPr>
        </p:nvSpPr>
        <p:spPr>
          <a:xfrm>
            <a:off x="790575" y="1351492"/>
            <a:ext cx="10515600" cy="5126800"/>
          </a:xfrm>
          <a:prstGeom prst="rect">
            <a:avLst/>
          </a:prstGeom>
        </p:spPr>
        <p:txBody>
          <a:bodyPr vert="horz" lIns="91440" tIns="45720" rIns="91440" bIns="45720" rtlCol="0" anchor="t">
            <a:normAutofit/>
          </a:bodyPr>
          <a:lstStyle/>
          <a:p>
            <a:r>
              <a:rPr lang="en-US" dirty="0"/>
              <a:t>System Requirements: </a:t>
            </a:r>
          </a:p>
          <a:p>
            <a:pPr lvl="1"/>
            <a:r>
              <a:rPr lang="en-US" dirty="0" smtClean="0"/>
              <a:t>Hardware:   16GB RAM &amp; processor to match  (multiple </a:t>
            </a:r>
            <a:r>
              <a:rPr lang="en-US" dirty="0" err="1" smtClean="0"/>
              <a:t>docker</a:t>
            </a:r>
            <a:r>
              <a:rPr lang="en-US" dirty="0" smtClean="0"/>
              <a:t> images)</a:t>
            </a:r>
          </a:p>
          <a:p>
            <a:pPr lvl="1"/>
            <a:r>
              <a:rPr lang="en-US" dirty="0" smtClean="0"/>
              <a:t>OSX</a:t>
            </a:r>
            <a:r>
              <a:rPr lang="en-US" dirty="0"/>
              <a:t>, Linux, or Virtual Box on Windows</a:t>
            </a:r>
          </a:p>
          <a:p>
            <a:pPr lvl="1"/>
            <a:r>
              <a:rPr lang="en-US" dirty="0" err="1"/>
              <a:t>Git</a:t>
            </a:r>
            <a:r>
              <a:rPr lang="en-US" dirty="0"/>
              <a:t> Installed via Homebrew, or Cygwin or Virtual Box with </a:t>
            </a:r>
            <a:r>
              <a:rPr lang="en-US" dirty="0" smtClean="0"/>
              <a:t>Linux</a:t>
            </a:r>
          </a:p>
          <a:p>
            <a:pPr lvl="1"/>
            <a:r>
              <a:rPr lang="en-US" dirty="0" smtClean="0"/>
              <a:t>Docker installed</a:t>
            </a:r>
          </a:p>
          <a:p>
            <a:pPr>
              <a:tabLst>
                <a:tab pos="3189288" algn="l"/>
              </a:tabLst>
            </a:pPr>
            <a:r>
              <a:rPr lang="en-US" dirty="0" smtClean="0"/>
              <a:t>Download workshop materials</a:t>
            </a:r>
          </a:p>
          <a:p>
            <a:pPr>
              <a:tabLst>
                <a:tab pos="3189288" algn="l"/>
              </a:tabLst>
            </a:pPr>
            <a:r>
              <a:rPr lang="en-US" dirty="0" smtClean="0"/>
              <a:t>Install &amp; configure </a:t>
            </a:r>
            <a:r>
              <a:rPr lang="en-US" dirty="0" err="1" smtClean="0"/>
              <a:t>Git</a:t>
            </a:r>
            <a:endParaRPr lang="en-US" dirty="0" smtClean="0"/>
          </a:p>
          <a:p>
            <a:pPr>
              <a:tabLst>
                <a:tab pos="3189288" algn="l"/>
              </a:tabLst>
            </a:pPr>
            <a:r>
              <a:rPr lang="en-US" dirty="0" smtClean="0"/>
              <a:t>Install Docker</a:t>
            </a:r>
          </a:p>
          <a:p>
            <a:pPr>
              <a:tabLst>
                <a:tab pos="3189288" algn="l"/>
              </a:tabLst>
            </a:pPr>
            <a:r>
              <a:rPr lang="en-US" dirty="0" smtClean="0"/>
              <a:t>Start the Docker Swarm  (a.k.a. cluster)</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1895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a:t>
            </a:r>
            <a:r>
              <a:rPr lang="en-US" dirty="0" smtClean="0"/>
              <a:t>2: Environment Verification</a:t>
            </a:r>
            <a:endParaRPr lang="en-US" dirty="0"/>
          </a:p>
        </p:txBody>
      </p:sp>
      <p:sp>
        <p:nvSpPr>
          <p:cNvPr id="3" name="Content Placeholder 2"/>
          <p:cNvSpPr>
            <a:spLocks noGrp="1"/>
          </p:cNvSpPr>
          <p:nvPr>
            <p:ph idx="4294967295"/>
          </p:nvPr>
        </p:nvSpPr>
        <p:spPr>
          <a:xfrm>
            <a:off x="790575" y="1351492"/>
            <a:ext cx="10515600" cy="5126800"/>
          </a:xfrm>
          <a:prstGeom prst="rect">
            <a:avLst/>
          </a:prstGeom>
        </p:spPr>
        <p:txBody>
          <a:bodyPr vert="horz" lIns="91440" tIns="45720" rIns="91440" bIns="45720" rtlCol="0" anchor="t">
            <a:normAutofit/>
          </a:bodyPr>
          <a:lstStyle/>
          <a:p>
            <a:pPr>
              <a:tabLst>
                <a:tab pos="3189288" algn="l"/>
              </a:tabLst>
            </a:pPr>
            <a:r>
              <a:rPr lang="en-US" dirty="0" smtClean="0"/>
              <a:t>For ALL Logins:      	Username</a:t>
            </a:r>
            <a:r>
              <a:rPr lang="en-US" dirty="0"/>
              <a:t>: admin     Password: </a:t>
            </a:r>
            <a:r>
              <a:rPr lang="en-US" dirty="0" err="1"/>
              <a:t>changeme</a:t>
            </a:r>
            <a:endParaRPr lang="en-US" dirty="0"/>
          </a:p>
          <a:p>
            <a:pPr>
              <a:tabLst>
                <a:tab pos="3189288" algn="l"/>
              </a:tabLst>
            </a:pPr>
            <a:r>
              <a:rPr lang="en-US" dirty="0" smtClean="0"/>
              <a:t>Verify Buttercup-Go:		</a:t>
            </a:r>
            <a:r>
              <a:rPr lang="en-US" dirty="0" smtClean="0">
                <a:hlinkClick r:id="rId3"/>
              </a:rPr>
              <a:t>http://localhost:3040</a:t>
            </a:r>
            <a:r>
              <a:rPr lang="en-US" dirty="0" smtClean="0"/>
              <a:t> </a:t>
            </a:r>
          </a:p>
          <a:p>
            <a:pPr>
              <a:tabLst>
                <a:tab pos="3189288" algn="l"/>
              </a:tabLst>
            </a:pPr>
            <a:r>
              <a:rPr lang="en-US" dirty="0" smtClean="0"/>
              <a:t>Verify </a:t>
            </a:r>
            <a:r>
              <a:rPr lang="en-US" dirty="0"/>
              <a:t>Splunk Login:  </a:t>
            </a:r>
            <a:r>
              <a:rPr lang="en-US" dirty="0" smtClean="0"/>
              <a:t>	</a:t>
            </a:r>
            <a:r>
              <a:rPr lang="en-US" dirty="0" smtClean="0">
                <a:hlinkClick r:id="rId4"/>
              </a:rPr>
              <a:t>http://localhost:8000</a:t>
            </a:r>
            <a:r>
              <a:rPr lang="en-US" dirty="0" smtClean="0"/>
              <a:t> </a:t>
            </a:r>
            <a:r>
              <a:rPr lang="en-US" dirty="0"/>
              <a:t> </a:t>
            </a:r>
          </a:p>
          <a:p>
            <a:pPr>
              <a:tabLst>
                <a:tab pos="3189288" algn="l"/>
              </a:tabLst>
            </a:pPr>
            <a:r>
              <a:rPr lang="en-US" dirty="0"/>
              <a:t>Verify </a:t>
            </a:r>
            <a:r>
              <a:rPr lang="en-US" dirty="0" smtClean="0"/>
              <a:t>Bitbucket </a:t>
            </a:r>
            <a:r>
              <a:rPr lang="en-US" dirty="0"/>
              <a:t>Login: </a:t>
            </a:r>
            <a:r>
              <a:rPr lang="en-US" dirty="0" smtClean="0"/>
              <a:t>	</a:t>
            </a:r>
            <a:r>
              <a:rPr lang="en-US" dirty="0" smtClean="0">
                <a:hlinkClick r:id="rId5"/>
              </a:rPr>
              <a:t>http://localhost:7990</a:t>
            </a:r>
            <a:r>
              <a:rPr lang="en-US" dirty="0" smtClean="0"/>
              <a:t> </a:t>
            </a:r>
          </a:p>
          <a:p>
            <a:pPr>
              <a:tabLst>
                <a:tab pos="3189288" algn="l"/>
              </a:tabLst>
            </a:pPr>
            <a:r>
              <a:rPr lang="en-US" dirty="0" smtClean="0"/>
              <a:t>Verify </a:t>
            </a:r>
            <a:r>
              <a:rPr lang="en-US" dirty="0"/>
              <a:t>Jenkins Login: </a:t>
            </a:r>
            <a:r>
              <a:rPr lang="en-US" dirty="0" smtClean="0"/>
              <a:t>	</a:t>
            </a:r>
            <a:r>
              <a:rPr lang="en-US" dirty="0" smtClean="0">
                <a:hlinkClick r:id="rId6"/>
              </a:rPr>
              <a:t>http://localhost:8080</a:t>
            </a:r>
            <a:r>
              <a:rPr lang="en-US" dirty="0" smtClean="0"/>
              <a:t> </a:t>
            </a:r>
            <a:endParaRPr lang="en-US" dirty="0"/>
          </a:p>
          <a:p>
            <a:r>
              <a:rPr lang="en-US" dirty="0" smtClean="0"/>
              <a:t>Examine the ‘default’ build plan in Jenkins</a:t>
            </a:r>
          </a:p>
          <a:p>
            <a:r>
              <a:rPr lang="en-US" dirty="0" err="1"/>
              <a:t>Git</a:t>
            </a:r>
            <a:r>
              <a:rPr lang="en-US" dirty="0"/>
              <a:t> </a:t>
            </a:r>
            <a:r>
              <a:rPr lang="en-US" dirty="0" smtClean="0"/>
              <a:t>clone the Buttercup-Go repo into your \workshop directory: </a:t>
            </a:r>
            <a:br>
              <a:rPr lang="en-US" dirty="0" smtClean="0"/>
            </a:br>
            <a:r>
              <a:rPr lang="en-US" dirty="0" smtClean="0"/>
              <a:t>	</a:t>
            </a:r>
            <a:r>
              <a:rPr lang="en-US" sz="1800" dirty="0" smtClean="0">
                <a:latin typeface="Courier New" charset="0"/>
                <a:ea typeface="Courier New" charset="0"/>
                <a:cs typeface="Courier New" charset="0"/>
              </a:rPr>
              <a:t>cd workshop</a:t>
            </a:r>
            <a:br>
              <a:rPr lang="en-US" sz="1800" dirty="0" smtClean="0">
                <a:latin typeface="Courier New" charset="0"/>
                <a:ea typeface="Courier New" charset="0"/>
                <a:cs typeface="Courier New" charset="0"/>
              </a:rPr>
            </a:b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git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clone http://admin@localhost:7990/</a:t>
            </a:r>
            <a:r>
              <a:rPr lang="en-US" sz="1800" dirty="0" err="1">
                <a:latin typeface="Courier New" charset="0"/>
                <a:ea typeface="Courier New" charset="0"/>
                <a:cs typeface="Courier New" charset="0"/>
              </a:rPr>
              <a:t>scm</a:t>
            </a:r>
            <a:r>
              <a:rPr lang="en-US" sz="1800" dirty="0">
                <a:latin typeface="Courier New" charset="0"/>
                <a:ea typeface="Courier New" charset="0"/>
                <a:cs typeface="Courier New" charset="0"/>
              </a:rPr>
              <a:t>/dev/buttercup-</a:t>
            </a:r>
            <a:r>
              <a:rPr lang="en-US" sz="1800" dirty="0" err="1">
                <a:latin typeface="Courier New" charset="0"/>
                <a:ea typeface="Courier New" charset="0"/>
                <a:cs typeface="Courier New" charset="0"/>
              </a:rPr>
              <a:t>go.git</a:t>
            </a:r>
            <a:endParaRPr lang="en-US" sz="2100" dirty="0">
              <a:solidFill>
                <a:srgbClr val="333333"/>
              </a:solidFill>
              <a:latin typeface="Courier New" charset="0"/>
              <a:ea typeface="Courier New" charset="0"/>
              <a:cs typeface="Courier New" charset="0"/>
            </a:endParaRP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9449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local file system</a:t>
            </a:r>
            <a:endParaRPr lang="en-US" dirty="0"/>
          </a:p>
        </p:txBody>
      </p:sp>
      <p:pic>
        <p:nvPicPr>
          <p:cNvPr id="7" name="Content Placeholder 6"/>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79117" y="1417638"/>
            <a:ext cx="9098828" cy="4710112"/>
          </a:xfrm>
        </p:spPr>
      </p:pic>
    </p:spTree>
    <p:extLst>
      <p:ext uri="{BB962C8B-B14F-4D97-AF65-F5344CB8AC3E}">
        <p14:creationId xmlns:p14="http://schemas.microsoft.com/office/powerpoint/2010/main" val="212385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679" y="468351"/>
            <a:ext cx="10515600" cy="1325563"/>
          </a:xfrm>
        </p:spPr>
        <p:txBody>
          <a:bodyPr/>
          <a:lstStyle/>
          <a:p>
            <a:r>
              <a:rPr lang="en-US" dirty="0"/>
              <a:t>Module </a:t>
            </a:r>
            <a:r>
              <a:rPr lang="en-US" dirty="0" smtClean="0"/>
              <a:t>3: </a:t>
            </a:r>
            <a:r>
              <a:rPr lang="en-US" dirty="0"/>
              <a:t>Modifying the Game Images</a:t>
            </a:r>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lnSpcReduction="10000"/>
          </a:bodyPr>
          <a:lstStyle/>
          <a:p>
            <a:r>
              <a:rPr lang="en-US" dirty="0" smtClean="0"/>
              <a:t>Create </a:t>
            </a:r>
            <a:r>
              <a:rPr lang="en-US" dirty="0"/>
              <a:t>a </a:t>
            </a:r>
            <a:r>
              <a:rPr lang="en-US" dirty="0" err="1"/>
              <a:t>Git</a:t>
            </a:r>
            <a:r>
              <a:rPr lang="en-US" dirty="0"/>
              <a:t> branch for the images modifications</a:t>
            </a:r>
          </a:p>
          <a:p>
            <a:r>
              <a:rPr lang="en-US" dirty="0" smtClean="0"/>
              <a:t>Make a backup of the original images</a:t>
            </a:r>
          </a:p>
          <a:p>
            <a:r>
              <a:rPr lang="en-US" dirty="0" smtClean="0"/>
              <a:t>Move the new images into the application</a:t>
            </a:r>
            <a:endParaRPr lang="en-US" dirty="0"/>
          </a:p>
          <a:p>
            <a:r>
              <a:rPr lang="en-US" dirty="0" err="1" smtClean="0"/>
              <a:t>Git</a:t>
            </a:r>
            <a:r>
              <a:rPr lang="en-US" dirty="0" smtClean="0"/>
              <a:t> Add, Commit &amp; Push your changes then create a Pull request</a:t>
            </a:r>
          </a:p>
          <a:p>
            <a:r>
              <a:rPr lang="en-US" dirty="0" err="1" smtClean="0"/>
              <a:t>Goto</a:t>
            </a:r>
            <a:r>
              <a:rPr lang="en-US" dirty="0" smtClean="0"/>
              <a:t> </a:t>
            </a:r>
            <a:r>
              <a:rPr lang="en-US" dirty="0"/>
              <a:t>Jenkins build page for your build and validate the plan was successful</a:t>
            </a:r>
          </a:p>
          <a:p>
            <a:r>
              <a:rPr lang="en-US" dirty="0"/>
              <a:t>Test your changes by going to https</a:t>
            </a:r>
            <a:r>
              <a:rPr lang="en-US" dirty="0" smtClean="0"/>
              <a:t>://localhost:3040/</a:t>
            </a:r>
            <a:endParaRPr lang="en-US" dirty="0"/>
          </a:p>
          <a:p>
            <a:r>
              <a:rPr lang="en-US" dirty="0"/>
              <a:t>Verify images have </a:t>
            </a:r>
            <a:r>
              <a:rPr lang="en-US" dirty="0" smtClean="0"/>
              <a:t>changed (are you seeing gray?)</a:t>
            </a:r>
            <a:endParaRPr lang="en-US" dirty="0"/>
          </a:p>
        </p:txBody>
      </p:sp>
    </p:spTree>
    <p:extLst>
      <p:ext uri="{BB962C8B-B14F-4D97-AF65-F5344CB8AC3E}">
        <p14:creationId xmlns:p14="http://schemas.microsoft.com/office/powerpoint/2010/main" val="41775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3493" y="1136663"/>
            <a:ext cx="4063371" cy="5354747"/>
          </a:xfrm>
          <a:prstGeom prst="rect">
            <a:avLst/>
          </a:prstGeom>
        </p:spPr>
      </p:pic>
      <p:cxnSp>
        <p:nvCxnSpPr>
          <p:cNvPr id="7" name="Straight Arrow Connector 6"/>
          <p:cNvCxnSpPr/>
          <p:nvPr/>
        </p:nvCxnSpPr>
        <p:spPr>
          <a:xfrm>
            <a:off x="5486400" y="3657600"/>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211" y="1215186"/>
            <a:ext cx="3925980" cy="5276224"/>
          </a:xfrm>
          <a:prstGeom prst="rect">
            <a:avLst/>
          </a:prstGeom>
        </p:spPr>
      </p:pic>
    </p:spTree>
    <p:extLst>
      <p:ext uri="{BB962C8B-B14F-4D97-AF65-F5344CB8AC3E}">
        <p14:creationId xmlns:p14="http://schemas.microsoft.com/office/powerpoint/2010/main" val="62002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4: Adding End User Monitoring</a:t>
            </a:r>
            <a:br>
              <a:rPr lang="en-US" dirty="0" smtClean="0"/>
            </a:br>
            <a:r>
              <a:rPr lang="en-US" dirty="0" smtClean="0"/>
              <a:t>with </a:t>
            </a:r>
            <a:r>
              <a:rPr lang="en-US" dirty="0" err="1" smtClean="0"/>
              <a:t>Boomerang.js</a:t>
            </a:r>
            <a:r>
              <a:rPr lang="en-US" dirty="0" smtClean="0"/>
              <a:t> &amp; HEC</a:t>
            </a:r>
            <a:endParaRPr lang="en-US" dirty="0"/>
          </a:p>
        </p:txBody>
      </p:sp>
      <p:sp>
        <p:nvSpPr>
          <p:cNvPr id="4" name="Content Placeholder 3"/>
          <p:cNvSpPr>
            <a:spLocks noGrp="1"/>
          </p:cNvSpPr>
          <p:nvPr>
            <p:ph idx="4294967295"/>
          </p:nvPr>
        </p:nvSpPr>
        <p:spPr>
          <a:xfrm>
            <a:off x="780212" y="1566198"/>
            <a:ext cx="10515600" cy="4351338"/>
          </a:xfrm>
          <a:prstGeom prst="rect">
            <a:avLst/>
          </a:prstGeom>
        </p:spPr>
        <p:txBody>
          <a:bodyPr vert="horz" lIns="91440" tIns="45720" rIns="91440" bIns="45720" rtlCol="0" anchor="t">
            <a:normAutofit/>
          </a:bodyPr>
          <a:lstStyle/>
          <a:p>
            <a:r>
              <a:rPr lang="en-US" dirty="0"/>
              <a:t>Create a </a:t>
            </a:r>
            <a:r>
              <a:rPr lang="en-US" dirty="0" err="1"/>
              <a:t>Git</a:t>
            </a:r>
            <a:r>
              <a:rPr lang="en-US" dirty="0"/>
              <a:t> branch for the </a:t>
            </a:r>
            <a:r>
              <a:rPr lang="en-US" dirty="0" smtClean="0"/>
              <a:t>changes</a:t>
            </a:r>
            <a:endParaRPr lang="en-US" dirty="0"/>
          </a:p>
          <a:p>
            <a:r>
              <a:rPr lang="en-US" dirty="0" smtClean="0"/>
              <a:t>Add </a:t>
            </a:r>
            <a:r>
              <a:rPr lang="en-US" dirty="0" err="1" smtClean="0"/>
              <a:t>Boomerang.js</a:t>
            </a:r>
            <a:r>
              <a:rPr lang="en-US" dirty="0" smtClean="0"/>
              <a:t> to your Buttercup-Go application</a:t>
            </a:r>
            <a:endParaRPr lang="en-US" dirty="0"/>
          </a:p>
          <a:p>
            <a:r>
              <a:rPr lang="en-US" dirty="0" smtClean="0"/>
              <a:t>Find your HEC Token in Splunk (</a:t>
            </a:r>
            <a:r>
              <a:rPr lang="en-US" dirty="0" err="1" smtClean="0"/>
              <a:t>Settings</a:t>
            </a:r>
            <a:r>
              <a:rPr lang="en-US" dirty="0" err="1" smtClean="0">
                <a:sym typeface="Wingdings"/>
              </a:rPr>
              <a:t>Data</a:t>
            </a:r>
            <a:r>
              <a:rPr lang="en-US" dirty="0" smtClean="0">
                <a:sym typeface="Wingdings"/>
              </a:rPr>
              <a:t> Inputs HEC)</a:t>
            </a:r>
            <a:endParaRPr lang="en-US" dirty="0"/>
          </a:p>
          <a:p>
            <a:r>
              <a:rPr lang="en-US" dirty="0" smtClean="0"/>
              <a:t>Push </a:t>
            </a:r>
            <a:r>
              <a:rPr lang="en-US" dirty="0"/>
              <a:t>your changes into the branch build. Test configuration by forcing Jenkins to kick off a build.</a:t>
            </a:r>
          </a:p>
          <a:p>
            <a:r>
              <a:rPr lang="en-US" dirty="0"/>
              <a:t>Test your changes by going to </a:t>
            </a:r>
            <a:r>
              <a:rPr lang="en-US" dirty="0" smtClean="0">
                <a:hlinkClick r:id="rId3"/>
              </a:rPr>
              <a:t>http://localhost:3040</a:t>
            </a:r>
            <a:r>
              <a:rPr lang="en-US" dirty="0" smtClean="0"/>
              <a:t> </a:t>
            </a:r>
            <a:endParaRPr lang="en-US" dirty="0"/>
          </a:p>
          <a:p>
            <a:r>
              <a:rPr lang="en-US" dirty="0"/>
              <a:t>Verify by logging into </a:t>
            </a:r>
            <a:r>
              <a:rPr lang="en-US" dirty="0" err="1"/>
              <a:t>splunk</a:t>
            </a:r>
            <a:r>
              <a:rPr lang="en-US" dirty="0"/>
              <a:t> and looking at the </a:t>
            </a:r>
            <a:r>
              <a:rPr lang="en-US" dirty="0" smtClean="0"/>
              <a:t>End </a:t>
            </a:r>
            <a:r>
              <a:rPr lang="en-US" dirty="0"/>
              <a:t>User </a:t>
            </a:r>
            <a:r>
              <a:rPr lang="en-US" dirty="0" smtClean="0"/>
              <a:t>Monitoring App     	</a:t>
            </a:r>
            <a:r>
              <a:rPr lang="en-US" sz="1800" dirty="0" smtClean="0">
                <a:hlinkClick r:id="rId4"/>
              </a:rPr>
              <a:t>http</a:t>
            </a:r>
            <a:r>
              <a:rPr lang="en-US" sz="1800" dirty="0">
                <a:hlinkClick r:id="rId4"/>
              </a:rPr>
              <a:t>://</a:t>
            </a:r>
            <a:r>
              <a:rPr lang="en-US" sz="1800" dirty="0" smtClean="0">
                <a:hlinkClick r:id="rId4"/>
              </a:rPr>
              <a:t>localhost:8000/en-US/app/splunk_app_End_User_Monitoring/real_time_performance</a:t>
            </a:r>
            <a:r>
              <a:rPr lang="en-US" sz="1800" dirty="0" smtClean="0"/>
              <a:t> </a:t>
            </a:r>
            <a:endParaRPr lang="en-US" dirty="0"/>
          </a:p>
        </p:txBody>
      </p:sp>
    </p:spTree>
    <p:extLst>
      <p:ext uri="{BB962C8B-B14F-4D97-AF65-F5344CB8AC3E}">
        <p14:creationId xmlns:p14="http://schemas.microsoft.com/office/powerpoint/2010/main" val="10669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57" y="1371599"/>
            <a:ext cx="4978646" cy="28339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74" y="2470243"/>
            <a:ext cx="7146983" cy="3201727"/>
          </a:xfrm>
          <a:prstGeom prst="rect">
            <a:avLst/>
          </a:prstGeom>
        </p:spPr>
      </p:pic>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cxnSp>
        <p:nvCxnSpPr>
          <p:cNvPr id="7" name="Straight Arrow Connector 6"/>
          <p:cNvCxnSpPr/>
          <p:nvPr/>
        </p:nvCxnSpPr>
        <p:spPr>
          <a:xfrm>
            <a:off x="5909481" y="5199797"/>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6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5: HEC in High Volume Environments</a:t>
            </a:r>
            <a:endParaRPr lang="en-US" dirty="0"/>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fontScale="92500"/>
          </a:bodyPr>
          <a:lstStyle/>
          <a:p>
            <a:endParaRPr lang="en-US" dirty="0" smtClean="0"/>
          </a:p>
          <a:p>
            <a:r>
              <a:rPr lang="en-US" dirty="0" smtClean="0"/>
              <a:t>The </a:t>
            </a:r>
            <a:r>
              <a:rPr lang="en-US" dirty="0"/>
              <a:t>Splunk HTTP Event Collector is designed to handle high volume traffic.  </a:t>
            </a:r>
            <a:endParaRPr lang="en-US" dirty="0" smtClean="0"/>
          </a:p>
          <a:p>
            <a:r>
              <a:rPr lang="en-US" dirty="0" smtClean="0"/>
              <a:t>HEC can handle millions of requests per second!  </a:t>
            </a:r>
          </a:p>
          <a:p>
            <a:r>
              <a:rPr lang="en-US" dirty="0" smtClean="0"/>
              <a:t>In </a:t>
            </a:r>
            <a:r>
              <a:rPr lang="en-US" dirty="0"/>
              <a:t>this module we will use a hidden feature of the Buttercup-Go game to insert many logging events via the HEC REST endpoint. </a:t>
            </a:r>
          </a:p>
          <a:p>
            <a:pPr lvl="1"/>
            <a:r>
              <a:rPr lang="en-US" dirty="0"/>
              <a:t>Reload your game and click the 'About' link in the </a:t>
            </a:r>
            <a:r>
              <a:rPr lang="en-US" dirty="0" smtClean="0"/>
              <a:t>footer</a:t>
            </a:r>
          </a:p>
          <a:p>
            <a:pPr lvl="1"/>
            <a:r>
              <a:rPr lang="en-US" dirty="0" smtClean="0"/>
              <a:t>Click the button for   </a:t>
            </a:r>
          </a:p>
          <a:p>
            <a:pPr lvl="1"/>
            <a:r>
              <a:rPr lang="en-US" dirty="0" smtClean="0"/>
              <a:t>When you return back to your game, you’ll be in ’SuperSpeed’ mode.</a:t>
            </a:r>
          </a:p>
          <a:p>
            <a:pPr lvl="1"/>
            <a:r>
              <a:rPr lang="en-US" dirty="0" smtClean="0"/>
              <a:t>Give it a try and see how many events are being pushed to Splunk via HEC</a:t>
            </a:r>
            <a:endParaRPr lang="en-US" dirty="0"/>
          </a:p>
          <a:p>
            <a:pPr marL="0" indent="0">
              <a:buNone/>
            </a:pPr>
            <a:endParaRPr lang="en-US" dirty="0"/>
          </a:p>
        </p:txBody>
      </p:sp>
      <p:pic>
        <p:nvPicPr>
          <p:cNvPr id="7" name="Picture 6" descr="/Users/tomm/Desktop/conf2017a.png"/>
          <p:cNvPicPr/>
          <p:nvPr/>
        </p:nvPicPr>
        <p:blipFill>
          <a:blip r:embed="rId3">
            <a:extLst>
              <a:ext uri="{28A0092B-C50C-407E-A947-70E740481C1C}">
                <a14:useLocalDpi xmlns:a14="http://schemas.microsoft.com/office/drawing/2010/main" val="0"/>
              </a:ext>
            </a:extLst>
          </a:blip>
          <a:srcRect/>
          <a:stretch>
            <a:fillRect/>
          </a:stretch>
        </p:blipFill>
        <p:spPr bwMode="auto">
          <a:xfrm>
            <a:off x="3760412" y="4292041"/>
            <a:ext cx="1179830" cy="411480"/>
          </a:xfrm>
          <a:prstGeom prst="rect">
            <a:avLst/>
          </a:prstGeom>
          <a:noFill/>
          <a:ln>
            <a:noFill/>
          </a:ln>
        </p:spPr>
      </p:pic>
    </p:spTree>
    <p:extLst>
      <p:ext uri="{BB962C8B-B14F-4D97-AF65-F5344CB8AC3E}">
        <p14:creationId xmlns:p14="http://schemas.microsoft.com/office/powerpoint/2010/main" val="184039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cxnSp>
        <p:nvCxnSpPr>
          <p:cNvPr id="7" name="Straight Arrow Connector 6"/>
          <p:cNvCxnSpPr/>
          <p:nvPr/>
        </p:nvCxnSpPr>
        <p:spPr>
          <a:xfrm>
            <a:off x="5486400" y="3657600"/>
            <a:ext cx="1309816" cy="123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752" y="1136663"/>
            <a:ext cx="3955707" cy="533836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095" y="1123975"/>
            <a:ext cx="4180910" cy="5351052"/>
          </a:xfrm>
          <a:prstGeom prst="rect">
            <a:avLst/>
          </a:prstGeom>
        </p:spPr>
      </p:pic>
    </p:spTree>
    <p:extLst>
      <p:ext uri="{BB962C8B-B14F-4D97-AF65-F5344CB8AC3E}">
        <p14:creationId xmlns:p14="http://schemas.microsoft.com/office/powerpoint/2010/main" val="3946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Metrics for Fast Mode</a:t>
            </a:r>
            <a:endParaRPr lang="en-US" dirty="0"/>
          </a:p>
        </p:txBody>
      </p:sp>
      <p:pic>
        <p:nvPicPr>
          <p:cNvPr id="5" name="Picture 4" descr="FireShot Capture 45 - CaveMap I Splunk 6.5.0_ - https___demo-buttercupgo.splunkoxy.png"/>
          <p:cNvPicPr>
            <a:picLocks noChangeAspect="1"/>
          </p:cNvPicPr>
          <p:nvPr/>
        </p:nvPicPr>
        <p:blipFill>
          <a:blip r:embed="rId3"/>
          <a:srcRect b="34821"/>
          <a:stretch>
            <a:fillRect/>
          </a:stretch>
        </p:blipFill>
        <p:spPr>
          <a:xfrm>
            <a:off x="1686681" y="962025"/>
            <a:ext cx="8808379" cy="5259179"/>
          </a:xfrm>
          <a:prstGeom prst="rect">
            <a:avLst/>
          </a:prstGeom>
        </p:spPr>
      </p:pic>
    </p:spTree>
    <p:extLst>
      <p:ext uri="{BB962C8B-B14F-4D97-AF65-F5344CB8AC3E}">
        <p14:creationId xmlns:p14="http://schemas.microsoft.com/office/powerpoint/2010/main" val="156332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normAutofit/>
          </a:bodyPr>
          <a:lstStyle/>
          <a:p>
            <a:r>
              <a:rPr lang="en-US" dirty="0"/>
              <a:t>Introduction</a:t>
            </a:r>
          </a:p>
          <a:p>
            <a:r>
              <a:rPr lang="en-US" dirty="0"/>
              <a:t>Buttercup-Go!</a:t>
            </a:r>
          </a:p>
          <a:p>
            <a:r>
              <a:rPr lang="en-US" dirty="0"/>
              <a:t>Modern Application Architecture</a:t>
            </a:r>
          </a:p>
          <a:p>
            <a:r>
              <a:rPr lang="en-US" dirty="0"/>
              <a:t>DevOps Tooling &amp; </a:t>
            </a:r>
            <a:r>
              <a:rPr lang="en-US" dirty="0" smtClean="0"/>
              <a:t>Monitoring</a:t>
            </a:r>
          </a:p>
          <a:p>
            <a:r>
              <a:rPr lang="en-US" dirty="0" smtClean="0"/>
              <a:t>How it all fits together</a:t>
            </a:r>
          </a:p>
          <a:p>
            <a:r>
              <a:rPr lang="en-US" dirty="0" smtClean="0"/>
              <a:t>Why?</a:t>
            </a:r>
            <a:endParaRPr lang="en-US" dirty="0"/>
          </a:p>
          <a:p>
            <a:endParaRPr lang="en-US" dirty="0"/>
          </a:p>
        </p:txBody>
      </p:sp>
      <p:sp>
        <p:nvSpPr>
          <p:cNvPr id="9" name="Content Placeholder 8"/>
          <p:cNvSpPr>
            <a:spLocks noGrp="1"/>
          </p:cNvSpPr>
          <p:nvPr>
            <p:ph sz="half" idx="2"/>
          </p:nvPr>
        </p:nvSpPr>
        <p:spPr>
          <a:xfrm>
            <a:off x="5428034" y="1825625"/>
            <a:ext cx="6614809" cy="4351338"/>
          </a:xfrm>
        </p:spPr>
        <p:txBody>
          <a:bodyPr>
            <a:normAutofit fontScale="92500"/>
          </a:bodyPr>
          <a:lstStyle/>
          <a:p>
            <a:r>
              <a:rPr lang="en-US" dirty="0" smtClean="0"/>
              <a:t>Hands-On</a:t>
            </a:r>
          </a:p>
          <a:p>
            <a:pPr lvl="1"/>
            <a:r>
              <a:rPr lang="en-US" dirty="0" smtClean="0"/>
              <a:t>Module </a:t>
            </a:r>
            <a:r>
              <a:rPr lang="en-US" dirty="0"/>
              <a:t>1:  Installation</a:t>
            </a:r>
          </a:p>
          <a:p>
            <a:pPr lvl="1"/>
            <a:r>
              <a:rPr lang="en-US" dirty="0"/>
              <a:t>Module 2:  Environment verification </a:t>
            </a:r>
          </a:p>
          <a:p>
            <a:pPr lvl="1"/>
            <a:r>
              <a:rPr lang="en-US" dirty="0"/>
              <a:t>Module 3:  Modifying the game’s images</a:t>
            </a:r>
          </a:p>
          <a:p>
            <a:pPr lvl="1"/>
            <a:r>
              <a:rPr lang="en-US" dirty="0"/>
              <a:t>Module 4:  Adding end user experience with HEC </a:t>
            </a:r>
          </a:p>
          <a:p>
            <a:pPr lvl="1"/>
            <a:r>
              <a:rPr lang="en-US" dirty="0"/>
              <a:t>Module </a:t>
            </a:r>
            <a:r>
              <a:rPr lang="en-US" dirty="0" smtClean="0"/>
              <a:t>5:  HEC in a High Volume Environment</a:t>
            </a:r>
            <a:endParaRPr lang="en-US" dirty="0"/>
          </a:p>
          <a:p>
            <a:pPr lvl="1"/>
            <a:r>
              <a:rPr lang="en-US" dirty="0" smtClean="0"/>
              <a:t>Module 6:  </a:t>
            </a:r>
            <a:r>
              <a:rPr lang="en-US" dirty="0"/>
              <a:t>Adding an APM Tool – New Relic</a:t>
            </a:r>
          </a:p>
          <a:p>
            <a:pPr lvl="1"/>
            <a:r>
              <a:rPr lang="en-US" dirty="0" smtClean="0"/>
              <a:t>Module </a:t>
            </a:r>
            <a:r>
              <a:rPr lang="en-US" dirty="0"/>
              <a:t>7:  Examining gaming (business) metrics</a:t>
            </a:r>
          </a:p>
          <a:p>
            <a:pPr lvl="1"/>
            <a:r>
              <a:rPr lang="en-US" dirty="0"/>
              <a:t>Module 8:  Feedback on this workshop</a:t>
            </a:r>
          </a:p>
          <a:p>
            <a:endParaRPr lang="en-US" dirty="0"/>
          </a:p>
        </p:txBody>
      </p:sp>
      <p:sp>
        <p:nvSpPr>
          <p:cNvPr id="5" name="Title 4"/>
          <p:cNvSpPr>
            <a:spLocks noGrp="1"/>
          </p:cNvSpPr>
          <p:nvPr>
            <p:ph type="title"/>
          </p:nvPr>
        </p:nvSpPr>
        <p:spPr/>
        <p:txBody>
          <a:bodyPr/>
          <a:lstStyle/>
          <a:p>
            <a:r>
              <a:rPr lang="en-US" dirty="0" smtClean="0"/>
              <a:t>Today’s </a:t>
            </a:r>
            <a:r>
              <a:rPr lang="en-US" dirty="0"/>
              <a:t>Lab Outline</a:t>
            </a:r>
          </a:p>
        </p:txBody>
      </p:sp>
      <p:sp>
        <p:nvSpPr>
          <p:cNvPr id="10" name="Text Placeholder 9"/>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0042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a:t>
            </a:r>
            <a:r>
              <a:rPr lang="en-US" dirty="0" smtClean="0"/>
              <a:t>6: Adding an APM Tool </a:t>
            </a:r>
            <a:r>
              <a:rPr lang="mr-IN" dirty="0" smtClean="0"/>
              <a:t>–</a:t>
            </a:r>
            <a:r>
              <a:rPr lang="en-US" dirty="0" smtClean="0"/>
              <a:t> New Relic</a:t>
            </a:r>
            <a:endParaRPr lang="en-US" dirty="0"/>
          </a:p>
        </p:txBody>
      </p:sp>
      <p:sp>
        <p:nvSpPr>
          <p:cNvPr id="4" name="Content Placeholder 3"/>
          <p:cNvSpPr>
            <a:spLocks noGrp="1"/>
          </p:cNvSpPr>
          <p:nvPr>
            <p:ph idx="4294967295"/>
          </p:nvPr>
        </p:nvSpPr>
        <p:spPr>
          <a:xfrm>
            <a:off x="780212" y="1566198"/>
            <a:ext cx="10515600" cy="4351338"/>
          </a:xfrm>
          <a:prstGeom prst="rect">
            <a:avLst/>
          </a:prstGeom>
        </p:spPr>
        <p:txBody>
          <a:bodyPr vert="horz" lIns="91440" tIns="45720" rIns="91440" bIns="45720" rtlCol="0" anchor="t">
            <a:normAutofit/>
          </a:bodyPr>
          <a:lstStyle/>
          <a:p>
            <a:r>
              <a:rPr lang="en-US" dirty="0"/>
              <a:t>Create a </a:t>
            </a:r>
            <a:r>
              <a:rPr lang="en-US" dirty="0" err="1"/>
              <a:t>Git</a:t>
            </a:r>
            <a:r>
              <a:rPr lang="en-US" dirty="0"/>
              <a:t> branch for the </a:t>
            </a:r>
            <a:r>
              <a:rPr lang="en-US" dirty="0" smtClean="0"/>
              <a:t>changes</a:t>
            </a:r>
            <a:endParaRPr lang="en-US" dirty="0"/>
          </a:p>
          <a:p>
            <a:r>
              <a:rPr lang="en-US" dirty="0" smtClean="0"/>
              <a:t>Add the New Relic agent to your Buttercup-Go application</a:t>
            </a:r>
          </a:p>
          <a:p>
            <a:r>
              <a:rPr lang="en-US" dirty="0"/>
              <a:t>Add the New Relic </a:t>
            </a:r>
            <a:r>
              <a:rPr lang="en-US" dirty="0" err="1" smtClean="0"/>
              <a:t>javascript</a:t>
            </a:r>
            <a:r>
              <a:rPr lang="en-US" dirty="0" smtClean="0"/>
              <a:t> snippet to </a:t>
            </a:r>
            <a:r>
              <a:rPr lang="en-US" dirty="0"/>
              <a:t>your Buttercup-Go </a:t>
            </a:r>
            <a:r>
              <a:rPr lang="en-US" dirty="0" smtClean="0"/>
              <a:t>application</a:t>
            </a:r>
            <a:endParaRPr lang="en-US" dirty="0"/>
          </a:p>
          <a:p>
            <a:r>
              <a:rPr lang="en-US" dirty="0" smtClean="0"/>
              <a:t>Push </a:t>
            </a:r>
            <a:r>
              <a:rPr lang="en-US" dirty="0"/>
              <a:t>your changes into the branch build. Test configuration by forcing Jenkins to kick off a build.</a:t>
            </a:r>
          </a:p>
          <a:p>
            <a:r>
              <a:rPr lang="en-US" dirty="0"/>
              <a:t>Test your changes by going to </a:t>
            </a:r>
            <a:r>
              <a:rPr lang="en-US" dirty="0">
                <a:hlinkClick r:id="rId3"/>
              </a:rPr>
              <a:t>http://localhost:3040</a:t>
            </a:r>
            <a:r>
              <a:rPr lang="en-US" dirty="0"/>
              <a:t> </a:t>
            </a:r>
          </a:p>
          <a:p>
            <a:r>
              <a:rPr lang="en-US" dirty="0"/>
              <a:t>Verify by logging into </a:t>
            </a:r>
            <a:r>
              <a:rPr lang="en-US" dirty="0" err="1"/>
              <a:t>splunk</a:t>
            </a:r>
            <a:r>
              <a:rPr lang="en-US" dirty="0"/>
              <a:t> and looking at the </a:t>
            </a:r>
            <a:r>
              <a:rPr lang="en-US" dirty="0" smtClean="0"/>
              <a:t>New Relic App </a:t>
            </a:r>
            <a:r>
              <a:rPr lang="en-US" dirty="0"/>
              <a:t/>
            </a:r>
            <a:br>
              <a:rPr lang="en-US" dirty="0"/>
            </a:br>
            <a:r>
              <a:rPr lang="en-US" sz="2000" dirty="0"/>
              <a:t>	</a:t>
            </a:r>
            <a:r>
              <a:rPr lang="en-US" sz="2000" dirty="0">
                <a:hlinkClick r:id="rId4"/>
              </a:rPr>
              <a:t>http://</a:t>
            </a:r>
            <a:r>
              <a:rPr lang="en-US" sz="2000" dirty="0" smtClean="0">
                <a:hlinkClick r:id="rId4"/>
              </a:rPr>
              <a:t>localhost:8000/en-US/app/splunk_app_New_Relic/apm_overview</a:t>
            </a:r>
            <a:r>
              <a:rPr lang="en-US" sz="2000" dirty="0" smtClean="0"/>
              <a:t> </a:t>
            </a:r>
            <a:endParaRPr lang="en-US" dirty="0"/>
          </a:p>
          <a:p>
            <a:pPr marL="0" indent="0">
              <a:buNone/>
            </a:pPr>
            <a:endParaRPr lang="en-US" dirty="0"/>
          </a:p>
        </p:txBody>
      </p:sp>
    </p:spTree>
    <p:extLst>
      <p:ext uri="{BB962C8B-B14F-4D97-AF65-F5344CB8AC3E}">
        <p14:creationId xmlns:p14="http://schemas.microsoft.com/office/powerpoint/2010/main" val="213134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and After</a:t>
            </a:r>
            <a:r>
              <a:rPr lang="mr-IN" dirty="0" smtClean="0"/>
              <a: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57" y="1371599"/>
            <a:ext cx="4978646" cy="28339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308" y="1371599"/>
            <a:ext cx="5674359" cy="4606120"/>
          </a:xfrm>
          <a:prstGeom prst="rect">
            <a:avLst/>
          </a:prstGeom>
        </p:spPr>
      </p:pic>
      <p:cxnSp>
        <p:nvCxnSpPr>
          <p:cNvPr id="7" name="Straight Arrow Connector 6"/>
          <p:cNvCxnSpPr/>
          <p:nvPr/>
        </p:nvCxnSpPr>
        <p:spPr>
          <a:xfrm>
            <a:off x="5399903" y="3674659"/>
            <a:ext cx="25430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5" y="390525"/>
            <a:ext cx="10515600" cy="1325563"/>
          </a:xfrm>
        </p:spPr>
        <p:txBody>
          <a:bodyPr/>
          <a:lstStyle/>
          <a:p>
            <a:r>
              <a:rPr lang="en-US" dirty="0"/>
              <a:t>Module 7</a:t>
            </a:r>
            <a:r>
              <a:rPr lang="en-US" dirty="0" smtClean="0"/>
              <a:t>: </a:t>
            </a:r>
            <a:r>
              <a:rPr lang="en-US" dirty="0" err="1" smtClean="0"/>
              <a:t>Examing</a:t>
            </a:r>
            <a:r>
              <a:rPr lang="en-US" dirty="0" smtClean="0"/>
              <a:t> Gaming (Business) Metrics</a:t>
            </a:r>
            <a:endParaRPr lang="en-US" dirty="0"/>
          </a:p>
        </p:txBody>
      </p:sp>
      <p:sp>
        <p:nvSpPr>
          <p:cNvPr id="4" name="Content Placeholder 3"/>
          <p:cNvSpPr>
            <a:spLocks noGrp="1"/>
          </p:cNvSpPr>
          <p:nvPr>
            <p:ph idx="4294967295"/>
          </p:nvPr>
        </p:nvSpPr>
        <p:spPr>
          <a:xfrm>
            <a:off x="780212" y="1325563"/>
            <a:ext cx="10515600" cy="4351338"/>
          </a:xfrm>
          <a:prstGeom prst="rect">
            <a:avLst/>
          </a:prstGeom>
        </p:spPr>
        <p:txBody>
          <a:bodyPr vert="horz" lIns="91440" tIns="45720" rIns="91440" bIns="45720" rtlCol="0" anchor="t">
            <a:normAutofit/>
          </a:bodyPr>
          <a:lstStyle/>
          <a:p>
            <a:r>
              <a:rPr lang="en-US" dirty="0" smtClean="0"/>
              <a:t>Explore the various Splunk Applications (Jenkins, End User, New Relic, Buttercup Games)</a:t>
            </a:r>
          </a:p>
          <a:p>
            <a:r>
              <a:rPr lang="en-US" dirty="0" smtClean="0"/>
              <a:t>Explore some of the searches behind the dashboards</a:t>
            </a:r>
          </a:p>
          <a:p>
            <a:r>
              <a:rPr lang="en-US" dirty="0" smtClean="0"/>
              <a:t>Be sure to look at the Real Time Metrics also.  How could </a:t>
            </a:r>
          </a:p>
          <a:p>
            <a:r>
              <a:rPr lang="en-US" dirty="0" smtClean="0"/>
              <a:t>Create a new dashboard that correlates data from each source of data into a cohesive storyboard for Buttercup-Go.</a:t>
            </a:r>
            <a:endParaRPr lang="en-US" dirty="0"/>
          </a:p>
          <a:p>
            <a:pPr marL="0" indent="0">
              <a:buNone/>
            </a:pPr>
            <a:endParaRPr lang="en-US" dirty="0"/>
          </a:p>
        </p:txBody>
      </p:sp>
      <p:sp>
        <p:nvSpPr>
          <p:cNvPr id="3" name="Rectangle 2"/>
          <p:cNvSpPr/>
          <p:nvPr/>
        </p:nvSpPr>
        <p:spPr>
          <a:xfrm rot="20798497">
            <a:off x="3601867" y="4992438"/>
            <a:ext cx="3993402" cy="923330"/>
          </a:xfrm>
          <a:prstGeom prst="rect">
            <a:avLst/>
          </a:prstGeom>
          <a:noFill/>
        </p:spPr>
        <p:txBody>
          <a:bodyPr wrap="none" lIns="91440" tIns="45720" rIns="91440" bIns="45720">
            <a:spAutoFit/>
          </a:bodyPr>
          <a:lstStyle/>
          <a:p>
            <a:pPr algn="ctr"/>
            <a:r>
              <a:rPr lang="en-U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Be Creative</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68946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8" presetClass="emph" presetSubtype="0" fill="hold" grpId="1" nodeType="afterEffect">
                                  <p:stCondLst>
                                    <p:cond delay="0"/>
                                  </p:stCondLst>
                                  <p:childTnLst>
                                    <p:animRot by="21600000">
                                      <p:cBhvr>
                                        <p:cTn id="9"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241" y="321634"/>
            <a:ext cx="10515600" cy="1325563"/>
          </a:xfrm>
        </p:spPr>
        <p:txBody>
          <a:bodyPr/>
          <a:lstStyle/>
          <a:p>
            <a:r>
              <a:rPr lang="en-US" dirty="0"/>
              <a:t>Module 7</a:t>
            </a:r>
            <a:r>
              <a:rPr lang="en-US" dirty="0" smtClean="0"/>
              <a:t>a: </a:t>
            </a:r>
            <a:r>
              <a:rPr lang="en-US" dirty="0"/>
              <a:t>Real Time Metrics Collection</a:t>
            </a:r>
            <a:endParaRPr lang="en-US" dirty="0">
              <a:solidFill>
                <a:srgbClr val="000000"/>
              </a:solidFill>
              <a:latin typeface="Arial"/>
            </a:endParaRPr>
          </a:p>
        </p:txBody>
      </p:sp>
      <p:sp>
        <p:nvSpPr>
          <p:cNvPr id="3" name="Content Placeholder 2"/>
          <p:cNvSpPr>
            <a:spLocks noGrp="1"/>
          </p:cNvSpPr>
          <p:nvPr>
            <p:ph idx="4294967295"/>
          </p:nvPr>
        </p:nvSpPr>
        <p:spPr>
          <a:xfrm>
            <a:off x="838200" y="1085850"/>
            <a:ext cx="10515600" cy="4351338"/>
          </a:xfrm>
          <a:prstGeom prst="rect">
            <a:avLst/>
          </a:prstGeom>
        </p:spPr>
        <p:txBody>
          <a:bodyPr vert="horz" lIns="91440" tIns="45720" rIns="91440" bIns="45720" rtlCol="0" anchor="t">
            <a:noAutofit/>
          </a:bodyPr>
          <a:lstStyle/>
          <a:p>
            <a:r>
              <a:rPr lang="en-US" dirty="0"/>
              <a:t>Login to Splunk and Click on Buttercup Games </a:t>
            </a:r>
            <a:r>
              <a:rPr lang="en-US" dirty="0" smtClean="0"/>
              <a:t>App &amp; Explore</a:t>
            </a:r>
            <a:endParaRPr lang="en-US" dirty="0"/>
          </a:p>
        </p:txBody>
      </p:sp>
      <p:pic>
        <p:nvPicPr>
          <p:cNvPr id="4" name="Picture 3" descr="FireShot Capture 40 - Overall Stats I Splunk 6.5.2_ - https___splunk.buttercuplabs.win_e.png"/>
          <p:cNvPicPr>
            <a:picLocks noChangeAspect="1"/>
          </p:cNvPicPr>
          <p:nvPr/>
        </p:nvPicPr>
        <p:blipFill>
          <a:blip r:embed="rId3"/>
          <a:stretch>
            <a:fillRect/>
          </a:stretch>
        </p:blipFill>
        <p:spPr>
          <a:xfrm>
            <a:off x="1295400" y="1571625"/>
            <a:ext cx="9311909" cy="4594584"/>
          </a:xfrm>
          <a:prstGeom prst="rect">
            <a:avLst/>
          </a:prstGeom>
        </p:spPr>
      </p:pic>
    </p:spTree>
    <p:extLst>
      <p:ext uri="{BB962C8B-B14F-4D97-AF65-F5344CB8AC3E}">
        <p14:creationId xmlns:p14="http://schemas.microsoft.com/office/powerpoint/2010/main" val="26312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dirty="0" smtClean="0"/>
              <a:t>Wrapping Up</a:t>
            </a:r>
            <a:r>
              <a:rPr lang="mr-IN" sz="4800" dirty="0" smtClean="0"/>
              <a:t>…</a:t>
            </a:r>
            <a:endParaRPr lang="en-US" sz="3600" b="1" cap="all" dirty="0">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dirty="0" smtClean="0"/>
              <a:t>Bringing it all together</a:t>
            </a:r>
            <a:endParaRPr lang="en-US" dirty="0"/>
          </a:p>
        </p:txBody>
      </p:sp>
    </p:spTree>
    <p:extLst>
      <p:ext uri="{BB962C8B-B14F-4D97-AF65-F5344CB8AC3E}">
        <p14:creationId xmlns:p14="http://schemas.microsoft.com/office/powerpoint/2010/main" val="179723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4-04 at 2.02.37 PM.png"/>
          <p:cNvPicPr>
            <a:picLocks noChangeAspect="1"/>
          </p:cNvPicPr>
          <p:nvPr/>
        </p:nvPicPr>
        <p:blipFill>
          <a:blip r:embed="rId3"/>
          <a:stretch>
            <a:fillRect/>
          </a:stretch>
        </p:blipFill>
        <p:spPr>
          <a:xfrm>
            <a:off x="3752952" y="1526627"/>
            <a:ext cx="5673697" cy="4149717"/>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4" name="Picture 3" descr="Screen Shot 2017-04-04 at 2.03.34 PM.png"/>
          <p:cNvPicPr>
            <a:picLocks noChangeAspect="1"/>
          </p:cNvPicPr>
          <p:nvPr/>
        </p:nvPicPr>
        <p:blipFill>
          <a:blip r:embed="rId4"/>
          <a:stretch>
            <a:fillRect/>
          </a:stretch>
        </p:blipFill>
        <p:spPr>
          <a:xfrm>
            <a:off x="3947298" y="2539362"/>
            <a:ext cx="7029739" cy="2466860"/>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0048" y="1587563"/>
            <a:ext cx="7512957" cy="4370458"/>
          </a:xfrm>
          <a:prstGeom prst="rect">
            <a:avLst/>
          </a:prstGeom>
        </p:spPr>
      </p:pic>
      <p:sp>
        <p:nvSpPr>
          <p:cNvPr id="12" name="Title 11"/>
          <p:cNvSpPr>
            <a:spLocks noGrp="1"/>
          </p:cNvSpPr>
          <p:nvPr>
            <p:ph type="title"/>
          </p:nvPr>
        </p:nvSpPr>
        <p:spPr/>
        <p:txBody>
          <a:bodyPr/>
          <a:lstStyle/>
          <a:p>
            <a:r>
              <a:rPr lang="en-US" dirty="0" smtClean="0"/>
              <a:t>Splunk with Modern Application Development</a:t>
            </a:r>
            <a:endParaRPr lang="en-US" dirty="0"/>
          </a:p>
        </p:txBody>
      </p:sp>
      <p:sp>
        <p:nvSpPr>
          <p:cNvPr id="7" name="Content Placeholder 6"/>
          <p:cNvSpPr>
            <a:spLocks noGrp="1"/>
          </p:cNvSpPr>
          <p:nvPr>
            <p:ph sz="quarter" idx="10"/>
          </p:nvPr>
        </p:nvSpPr>
        <p:spPr/>
        <p:txBody>
          <a:bodyPr/>
          <a:lstStyle/>
          <a:p>
            <a:r>
              <a:rPr lang="en-US" dirty="0" smtClean="0"/>
              <a:t>Dev (Commit)</a:t>
            </a:r>
          </a:p>
          <a:p>
            <a:r>
              <a:rPr lang="en-US" dirty="0" smtClean="0"/>
              <a:t>Build </a:t>
            </a:r>
          </a:p>
          <a:p>
            <a:r>
              <a:rPr lang="en-US" dirty="0" smtClean="0"/>
              <a:t>Test </a:t>
            </a:r>
          </a:p>
          <a:p>
            <a:r>
              <a:rPr lang="en-US" dirty="0" smtClean="0"/>
              <a:t>Deploy</a:t>
            </a:r>
          </a:p>
          <a:p>
            <a:r>
              <a:rPr lang="en-US" dirty="0" smtClean="0"/>
              <a:t>Run</a:t>
            </a:r>
          </a:p>
          <a:p>
            <a:r>
              <a:rPr lang="en-US" dirty="0" smtClean="0"/>
              <a:t>Monitor</a:t>
            </a:r>
          </a:p>
          <a:p>
            <a:r>
              <a:rPr lang="en-US" dirty="0" smtClean="0"/>
              <a:t>Business</a:t>
            </a:r>
            <a:endParaRPr lang="en-US" dirty="0"/>
          </a:p>
        </p:txBody>
      </p:sp>
      <p:pic>
        <p:nvPicPr>
          <p:cNvPr id="5" name="Picture 4" descr="Screen Shot 2017-04-04 at 2.08.56 PM.png"/>
          <p:cNvPicPr>
            <a:picLocks noChangeAspect="1"/>
          </p:cNvPicPr>
          <p:nvPr/>
        </p:nvPicPr>
        <p:blipFill>
          <a:blip r:embed="rId6"/>
          <a:stretch>
            <a:fillRect/>
          </a:stretch>
        </p:blipFill>
        <p:spPr>
          <a:xfrm>
            <a:off x="4487448" y="1446481"/>
            <a:ext cx="6128222" cy="4357490"/>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13" name="Picture 12" descr="Screen Shot 2017-04-04 at 2.08.28 PM.png"/>
          <p:cNvPicPr>
            <a:picLocks noChangeAspect="1"/>
          </p:cNvPicPr>
          <p:nvPr/>
        </p:nvPicPr>
        <p:blipFill>
          <a:blip r:embed="rId7"/>
          <a:stretch>
            <a:fillRect/>
          </a:stretch>
        </p:blipFill>
        <p:spPr>
          <a:xfrm>
            <a:off x="4947997" y="1672945"/>
            <a:ext cx="6706136" cy="3743299"/>
          </a:xfrm>
          <a:prstGeom prst="rect">
            <a:avLst/>
          </a:prstGeom>
          <a:ln w="6350" cap="sq">
            <a:solidFill>
              <a:schemeClr val="accent5"/>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081620" y="1468485"/>
            <a:ext cx="5710190" cy="4754984"/>
          </a:xfrm>
          <a:prstGeom prst="rect">
            <a:avLst/>
          </a:prstGeom>
          <a:ln>
            <a:solidFill>
              <a:schemeClr val="tx1"/>
            </a:solidFill>
          </a:ln>
        </p:spPr>
      </p:pic>
      <p:pic>
        <p:nvPicPr>
          <p:cNvPr id="9" name="Picture 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48560" y="1500382"/>
            <a:ext cx="5466960" cy="4121497"/>
          </a:xfrm>
          <a:prstGeom prst="rect">
            <a:avLst/>
          </a:prstGeom>
        </p:spPr>
      </p:pic>
      <p:pic>
        <p:nvPicPr>
          <p:cNvPr id="11" name="Picture 1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65334" y="1407430"/>
            <a:ext cx="4302073" cy="4877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30" descr="splunk_product_logo_wht.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gray">
          <a:xfrm>
            <a:off x="7483096" y="2632655"/>
            <a:ext cx="2272841" cy="760622"/>
          </a:xfrm>
          <a:prstGeom prst="rect">
            <a:avLst/>
          </a:prstGeom>
          <a:solidFill>
            <a:schemeClr val="tx1"/>
          </a:solidFill>
          <a:ln>
            <a:noFill/>
          </a:ln>
          <a:extLst/>
        </p:spPr>
      </p:pic>
      <p:cxnSp>
        <p:nvCxnSpPr>
          <p:cNvPr id="18" name="Straight Arrow Connector 17"/>
          <p:cNvCxnSpPr/>
          <p:nvPr/>
        </p:nvCxnSpPr>
        <p:spPr>
          <a:xfrm>
            <a:off x="4312342" y="1962533"/>
            <a:ext cx="3177394" cy="7948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88327" y="2717115"/>
            <a:ext cx="3173840" cy="2807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297611" y="3202973"/>
            <a:ext cx="3192125" cy="2773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383379" y="3306859"/>
            <a:ext cx="3106357" cy="10991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554466" y="3406760"/>
            <a:ext cx="3207301" cy="19129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548560" y="3378948"/>
            <a:ext cx="1527003" cy="190645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301065" y="3393277"/>
            <a:ext cx="374584" cy="17786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9400312" y="3378946"/>
            <a:ext cx="458436" cy="16780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498440" y="2198341"/>
            <a:ext cx="7281646" cy="2585323"/>
          </a:xfrm>
          <a:prstGeom prst="rect">
            <a:avLst/>
          </a:prstGeom>
          <a:solidFill>
            <a:schemeClr val="bg1"/>
          </a:solidFill>
        </p:spPr>
        <p:txBody>
          <a:bodyPr wrap="square" rtlCol="0">
            <a:spAutoFit/>
          </a:bodyPr>
          <a:lstStyle/>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clone https://</a:t>
            </a:r>
            <a:r>
              <a:rPr lang="en-US" sz="900" dirty="0" err="1">
                <a:latin typeface="Courier New" charset="0"/>
                <a:ea typeface="Courier New" charset="0"/>
                <a:cs typeface="Courier New" charset="0"/>
              </a:rPr>
              <a:t>Splunk@bitbucket.buttercuplabs.win</a:t>
            </a:r>
            <a:r>
              <a:rPr lang="en-US" sz="900" dirty="0">
                <a:latin typeface="Courier New" charset="0"/>
                <a:ea typeface="Courier New" charset="0"/>
                <a:cs typeface="Courier New" charset="0"/>
              </a:rPr>
              <a:t>/</a:t>
            </a:r>
            <a:r>
              <a:rPr lang="en-US" sz="900" dirty="0" err="1">
                <a:latin typeface="Courier New" charset="0"/>
                <a:ea typeface="Courier New" charset="0"/>
                <a:cs typeface="Courier New" charset="0"/>
              </a:rPr>
              <a:t>scm</a:t>
            </a:r>
            <a:r>
              <a:rPr lang="en-US" sz="900" dirty="0">
                <a:latin typeface="Courier New" charset="0"/>
                <a:ea typeface="Courier New" charset="0"/>
                <a:cs typeface="Courier New" charset="0"/>
              </a:rPr>
              <a:t>/aw/buttercupgo-student02.git .</a:t>
            </a:r>
          </a:p>
          <a:p>
            <a:r>
              <a:rPr lang="en-US" sz="900" dirty="0">
                <a:latin typeface="Courier New" charset="0"/>
                <a:ea typeface="Courier New" charset="0"/>
                <a:cs typeface="Courier New" charset="0"/>
              </a:rPr>
              <a:t>Cloning into '.'...</a:t>
            </a:r>
          </a:p>
          <a:p>
            <a:r>
              <a:rPr lang="en-US" sz="900" dirty="0">
                <a:latin typeface="Courier New" charset="0"/>
                <a:ea typeface="Courier New" charset="0"/>
                <a:cs typeface="Courier New" charset="0"/>
              </a:rPr>
              <a:t>remote: Counting objects: 320, done.</a:t>
            </a:r>
          </a:p>
          <a:p>
            <a:r>
              <a:rPr lang="en-US" sz="900" dirty="0">
                <a:latin typeface="Courier New" charset="0"/>
                <a:ea typeface="Courier New" charset="0"/>
                <a:cs typeface="Courier New" charset="0"/>
              </a:rPr>
              <a:t>remote: Compressing objects: 100% (297/297), done.</a:t>
            </a:r>
          </a:p>
          <a:p>
            <a:r>
              <a:rPr lang="en-US" sz="900" dirty="0">
                <a:latin typeface="Courier New" charset="0"/>
                <a:ea typeface="Courier New" charset="0"/>
                <a:cs typeface="Courier New" charset="0"/>
              </a:rPr>
              <a:t>remote: Total 320 (delta 79), reused 204 (delta 9)</a:t>
            </a:r>
          </a:p>
          <a:p>
            <a:r>
              <a:rPr lang="en-US" sz="900" dirty="0">
                <a:latin typeface="Courier New" charset="0"/>
                <a:ea typeface="Courier New" charset="0"/>
                <a:cs typeface="Courier New" charset="0"/>
              </a:rPr>
              <a:t>Receiving objects: 100% (320/320), 3.27 </a:t>
            </a:r>
            <a:r>
              <a:rPr lang="en-US" sz="900" dirty="0" err="1">
                <a:latin typeface="Courier New" charset="0"/>
                <a:ea typeface="Courier New" charset="0"/>
                <a:cs typeface="Courier New" charset="0"/>
              </a:rPr>
              <a:t>MiB</a:t>
            </a:r>
            <a:r>
              <a:rPr lang="en-US" sz="900" dirty="0">
                <a:latin typeface="Courier New" charset="0"/>
                <a:ea typeface="Courier New" charset="0"/>
                <a:cs typeface="Courier New" charset="0"/>
              </a:rPr>
              <a:t> | 1.02 </a:t>
            </a:r>
            <a:r>
              <a:rPr lang="en-US" sz="900" dirty="0" err="1">
                <a:latin typeface="Courier New" charset="0"/>
                <a:ea typeface="Courier New" charset="0"/>
                <a:cs typeface="Courier New" charset="0"/>
              </a:rPr>
              <a:t>MiB</a:t>
            </a:r>
            <a:r>
              <a:rPr lang="en-US" sz="900" dirty="0">
                <a:latin typeface="Courier New" charset="0"/>
                <a:ea typeface="Courier New" charset="0"/>
                <a:cs typeface="Courier New" charset="0"/>
              </a:rPr>
              <a:t>/s, done.</a:t>
            </a:r>
          </a:p>
          <a:p>
            <a:r>
              <a:rPr lang="en-US" sz="900" dirty="0">
                <a:latin typeface="Courier New" charset="0"/>
                <a:ea typeface="Courier New" charset="0"/>
                <a:cs typeface="Courier New" charset="0"/>
              </a:rPr>
              <a:t>Resolving deltas: 100% (79/79), done.</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branch images</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checkout images</a:t>
            </a:r>
          </a:p>
          <a:p>
            <a:r>
              <a:rPr lang="en-US" sz="900" dirty="0">
                <a:latin typeface="Courier New" charset="0"/>
                <a:ea typeface="Courier New" charset="0"/>
                <a:cs typeface="Courier New" charset="0"/>
              </a:rPr>
              <a:t>Switched to branch 'images'</a:t>
            </a:r>
          </a:p>
          <a:p>
            <a:endParaRPr lang="en-US" sz="900" dirty="0" smtClean="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dirty="0" err="1">
                <a:latin typeface="Courier New" charset="0"/>
                <a:ea typeface="Courier New" charset="0"/>
                <a:cs typeface="Courier New" charset="0"/>
              </a:rPr>
              <a:t>git</a:t>
            </a:r>
            <a:r>
              <a:rPr lang="en-US" sz="900" dirty="0">
                <a:latin typeface="Courier New" charset="0"/>
                <a:ea typeface="Courier New" charset="0"/>
                <a:cs typeface="Courier New" charset="0"/>
              </a:rPr>
              <a:t> add </a:t>
            </a:r>
            <a:r>
              <a:rPr lang="en-US" sz="900" dirty="0" smtClean="0">
                <a:latin typeface="Courier New" charset="0"/>
                <a:ea typeface="Courier New" charset="0"/>
                <a:cs typeface="Courier New" charset="0"/>
              </a:rPr>
              <a:t>*</a:t>
            </a:r>
          </a:p>
          <a:p>
            <a:endParaRPr lang="en-US" sz="900" dirty="0">
              <a:latin typeface="Courier New" charset="0"/>
              <a:ea typeface="Courier New" charset="0"/>
              <a:cs typeface="Courier New" charset="0"/>
            </a:endParaRPr>
          </a:p>
          <a:p>
            <a:r>
              <a:rPr lang="en-US" sz="900" dirty="0" smtClean="0">
                <a:latin typeface="Courier New" charset="0"/>
                <a:ea typeface="Courier New" charset="0"/>
                <a:cs typeface="Courier New" charset="0"/>
              </a:rPr>
              <a:t>$ </a:t>
            </a:r>
            <a:r>
              <a:rPr lang="en-US" sz="900" b="1" dirty="0" err="1">
                <a:latin typeface="Courier New" charset="0"/>
                <a:ea typeface="Courier New" charset="0"/>
                <a:cs typeface="Courier New" charset="0"/>
              </a:rPr>
              <a:t>git</a:t>
            </a:r>
            <a:r>
              <a:rPr lang="en-US" sz="900" b="1" dirty="0">
                <a:latin typeface="Courier New" charset="0"/>
                <a:ea typeface="Courier New" charset="0"/>
                <a:cs typeface="Courier New" charset="0"/>
              </a:rPr>
              <a:t> commit -m "making stuff up"</a:t>
            </a:r>
          </a:p>
          <a:p>
            <a:endParaRPr lang="en-US" sz="900" dirty="0">
              <a:latin typeface="Courier New" charset="0"/>
              <a:ea typeface="Courier New" charset="0"/>
              <a:cs typeface="Courier New" charset="0"/>
            </a:endParaRPr>
          </a:p>
        </p:txBody>
      </p:sp>
    </p:spTree>
    <p:extLst>
      <p:ext uri="{BB962C8B-B14F-4D97-AF65-F5344CB8AC3E}">
        <p14:creationId xmlns:p14="http://schemas.microsoft.com/office/powerpoint/2010/main" val="4096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6" presetClass="emph" presetSubtype="0" fill="hold" nodeType="withEffect">
                                  <p:stCondLst>
                                    <p:cond delay="0"/>
                                  </p:stCondLst>
                                  <p:childTnLst>
                                    <p:animScale>
                                      <p:cBhvr>
                                        <p:cTn id="16" dur="500" fill="hold"/>
                                        <p:tgtEl>
                                          <p:spTgt spid="3"/>
                                        </p:tgtEl>
                                      </p:cBhvr>
                                      <p:by x="20000" y="20000"/>
                                    </p:animScale>
                                  </p:childTnLst>
                                </p:cTn>
                              </p:par>
                              <p:par>
                                <p:cTn id="17" presetID="0" presetClass="path" presetSubtype="0" accel="50000" decel="50000" fill="hold" nodeType="withEffect">
                                  <p:stCondLst>
                                    <p:cond delay="0"/>
                                  </p:stCondLst>
                                  <p:childTnLst>
                                    <p:animMotion origin="layout" path="M 0.08139 -0.0493 L -0.23697 -0.28125 " pathEditMode="relative" rAng="0" ptsTypes="AA">
                                      <p:cBhvr>
                                        <p:cTn id="18" dur="500" fill="hold"/>
                                        <p:tgtEl>
                                          <p:spTgt spid="3"/>
                                        </p:tgtEl>
                                        <p:attrNameLst>
                                          <p:attrName>ppt_x</p:attrName>
                                          <p:attrName>ppt_y</p:attrName>
                                        </p:attrNameLst>
                                      </p:cBhvr>
                                      <p:rCtr x="-15924" y="-11597"/>
                                    </p:animMotion>
                                  </p:childTnLst>
                                </p:cTn>
                              </p:par>
                            </p:childTnLst>
                          </p:cTn>
                        </p:par>
                        <p:par>
                          <p:cTn id="19" fill="hold">
                            <p:stCondLst>
                              <p:cond delay="500"/>
                            </p:stCondLst>
                            <p:childTnLst>
                              <p:par>
                                <p:cTn id="20" presetID="1" presetClass="entr" presetSubtype="0"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par>
                                <p:cTn id="26" presetID="6" presetClass="emph" presetSubtype="0" fill="hold" nodeType="withEffect">
                                  <p:stCondLst>
                                    <p:cond delay="0"/>
                                  </p:stCondLst>
                                  <p:childTnLst>
                                    <p:animScale>
                                      <p:cBhvr>
                                        <p:cTn id="27" dur="500" fill="hold"/>
                                        <p:tgtEl>
                                          <p:spTgt spid="4"/>
                                        </p:tgtEl>
                                      </p:cBhvr>
                                      <p:by x="25000" y="25000"/>
                                    </p:animScale>
                                  </p:childTnLst>
                                </p:cTn>
                              </p:par>
                              <p:par>
                                <p:cTn id="28" presetID="0" presetClass="path" presetSubtype="0" accel="50000" decel="50000" fill="hold" nodeType="withEffect">
                                  <p:stCondLst>
                                    <p:cond delay="0"/>
                                  </p:stCondLst>
                                  <p:childTnLst>
                                    <p:animMotion origin="layout" path="M 0.00208 -0.05602 L -0.31615 -0.17986 " pathEditMode="relative" rAng="0" ptsTypes="AA">
                                      <p:cBhvr>
                                        <p:cTn id="29" dur="500" fill="hold"/>
                                        <p:tgtEl>
                                          <p:spTgt spid="4"/>
                                        </p:tgtEl>
                                        <p:attrNameLst>
                                          <p:attrName>ppt_x</p:attrName>
                                          <p:attrName>ppt_y</p:attrName>
                                        </p:attrNameLst>
                                      </p:cBhvr>
                                      <p:rCtr x="-15911" y="-6204"/>
                                    </p:animMotion>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6" presetClass="emph" presetSubtype="0" fill="hold" nodeType="withEffect">
                                  <p:stCondLst>
                                    <p:cond delay="0"/>
                                  </p:stCondLst>
                                  <p:childTnLst>
                                    <p:animScale>
                                      <p:cBhvr>
                                        <p:cTn id="38" dur="500" fill="hold"/>
                                        <p:tgtEl>
                                          <p:spTgt spid="6"/>
                                        </p:tgtEl>
                                      </p:cBhvr>
                                      <p:by x="20000" y="20000"/>
                                    </p:animScale>
                                  </p:childTnLst>
                                </p:cTn>
                              </p:par>
                              <p:par>
                                <p:cTn id="39" presetID="0" presetClass="path" presetSubtype="0" accel="50000" decel="50000" fill="hold" nodeType="withEffect">
                                  <p:stCondLst>
                                    <p:cond delay="0"/>
                                  </p:stCondLst>
                                  <p:childTnLst>
                                    <p:animMotion origin="layout" path="M -0.05364 -0.02477 L -0.37799 -0.04653 " pathEditMode="relative" rAng="0" ptsTypes="AA">
                                      <p:cBhvr>
                                        <p:cTn id="40" dur="500" fill="hold"/>
                                        <p:tgtEl>
                                          <p:spTgt spid="6"/>
                                        </p:tgtEl>
                                        <p:attrNameLst>
                                          <p:attrName>ppt_x</p:attrName>
                                          <p:attrName>ppt_y</p:attrName>
                                        </p:attrNameLst>
                                      </p:cBhvr>
                                      <p:rCtr x="-16224" y="-1088"/>
                                    </p:animMotion>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childTnLst>
                                </p:cTn>
                              </p:par>
                              <p:par>
                                <p:cTn id="48" presetID="6" presetClass="emph" presetSubtype="0" fill="hold" nodeType="withEffect">
                                  <p:stCondLst>
                                    <p:cond delay="0"/>
                                  </p:stCondLst>
                                  <p:childTnLst>
                                    <p:animScale>
                                      <p:cBhvr>
                                        <p:cTn id="49" dur="500" fill="hold"/>
                                        <p:tgtEl>
                                          <p:spTgt spid="5"/>
                                        </p:tgtEl>
                                      </p:cBhvr>
                                      <p:by x="25000" y="25000"/>
                                    </p:animScale>
                                  </p:childTnLst>
                                </p:cTn>
                              </p:par>
                              <p:par>
                                <p:cTn id="50" presetID="0" presetClass="path" presetSubtype="0" accel="50000" decel="50000" fill="hold" nodeType="withEffect">
                                  <p:stCondLst>
                                    <p:cond delay="0"/>
                                  </p:stCondLst>
                                  <p:childTnLst>
                                    <p:animMotion origin="layout" path="M -0.00729 0.05602 L -0.32357 0.13218 " pathEditMode="relative" rAng="0" ptsTypes="AA">
                                      <p:cBhvr>
                                        <p:cTn id="51" dur="500" fill="hold"/>
                                        <p:tgtEl>
                                          <p:spTgt spid="5"/>
                                        </p:tgtEl>
                                        <p:attrNameLst>
                                          <p:attrName>ppt_x</p:attrName>
                                          <p:attrName>ppt_y</p:attrName>
                                        </p:attrNameLst>
                                      </p:cBhvr>
                                      <p:rCtr x="-15820" y="3796"/>
                                    </p:animMotion>
                                  </p:childTnLst>
                                </p:cTn>
                              </p:par>
                            </p:childTnLst>
                          </p:cTn>
                        </p:par>
                        <p:par>
                          <p:cTn id="52" fill="hold">
                            <p:stCondLst>
                              <p:cond delay="500"/>
                            </p:stCondLst>
                            <p:childTnLst>
                              <p:par>
                                <p:cTn id="53" presetID="1" presetClass="entr" presetSubtype="0" fill="hold" nodeType="afterEffect">
                                  <p:stCondLst>
                                    <p:cond delay="50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500" fill="hold"/>
                                        <p:tgtEl>
                                          <p:spTgt spid="13"/>
                                        </p:tgtEl>
                                      </p:cBhvr>
                                      <p:by x="25000" y="25000"/>
                                    </p:animScale>
                                  </p:childTnLst>
                                </p:cTn>
                              </p:par>
                              <p:par>
                                <p:cTn id="59" presetID="0" presetClass="path" presetSubtype="0" accel="50000" decel="50000" fill="hold" nodeType="withEffect">
                                  <p:stCondLst>
                                    <p:cond delay="0"/>
                                  </p:stCondLst>
                                  <p:childTnLst>
                                    <p:animMotion origin="layout" path="M -0.06927 0.06898 L -0.37305 0.31458 " pathEditMode="relative" rAng="0" ptsTypes="AA">
                                      <p:cBhvr>
                                        <p:cTn id="60" dur="500" fill="hold"/>
                                        <p:tgtEl>
                                          <p:spTgt spid="13"/>
                                        </p:tgtEl>
                                        <p:attrNameLst>
                                          <p:attrName>ppt_x</p:attrName>
                                          <p:attrName>ppt_y</p:attrName>
                                        </p:attrNameLst>
                                      </p:cBhvr>
                                      <p:rCtr x="-15195" y="12269"/>
                                    </p:animMotion>
                                  </p:childTnLst>
                                </p:cTn>
                              </p:par>
                            </p:childTnLst>
                          </p:cTn>
                        </p:par>
                        <p:par>
                          <p:cTn id="61" fill="hold">
                            <p:stCondLst>
                              <p:cond delay="500"/>
                            </p:stCondLst>
                            <p:childTnLst>
                              <p:par>
                                <p:cTn id="62" presetID="1" presetClass="entr" presetSubtype="0" fill="hold" nodeType="afterEffect">
                                  <p:stCondLst>
                                    <p:cond delay="500"/>
                                  </p:stCondLst>
                                  <p:childTnLst>
                                    <p:set>
                                      <p:cBhvr>
                                        <p:cTn id="63" dur="1" fill="hold">
                                          <p:stCondLst>
                                            <p:cond delay="0"/>
                                          </p:stCondLst>
                                        </p:cTn>
                                        <p:tgtEl>
                                          <p:spTgt spid="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500" fill="hold"/>
                                        <p:tgtEl>
                                          <p:spTgt spid="8"/>
                                        </p:tgtEl>
                                      </p:cBhvr>
                                      <p:by x="25000" y="25000"/>
                                    </p:animScale>
                                  </p:childTnLst>
                                </p:cTn>
                              </p:par>
                              <p:par>
                                <p:cTn id="68" presetID="0" presetClass="path" presetSubtype="0" accel="50000" decel="50000" fill="hold" nodeType="withEffect">
                                  <p:stCondLst>
                                    <p:cond delay="0"/>
                                  </p:stCondLst>
                                  <p:childTnLst>
                                    <p:animMotion origin="layout" path="M -0.01367 0.0044 L -0.25429 0.27569 " pathEditMode="relative" rAng="0" ptsTypes="AA">
                                      <p:cBhvr>
                                        <p:cTn id="69" dur="500" fill="hold"/>
                                        <p:tgtEl>
                                          <p:spTgt spid="8"/>
                                        </p:tgtEl>
                                        <p:attrNameLst>
                                          <p:attrName>ppt_x</p:attrName>
                                          <p:attrName>ppt_y</p:attrName>
                                        </p:attrNameLst>
                                      </p:cBhvr>
                                      <p:rCtr x="-12031" y="13565"/>
                                    </p:animMotion>
                                  </p:childTnLst>
                                </p:cTn>
                              </p:par>
                            </p:childTnLst>
                          </p:cTn>
                        </p:par>
                        <p:par>
                          <p:cTn id="70" fill="hold">
                            <p:stCondLst>
                              <p:cond delay="500"/>
                            </p:stCondLst>
                            <p:childTnLst>
                              <p:par>
                                <p:cTn id="71" presetID="1" presetClass="entr" presetSubtype="0" fill="hold" nodeType="afterEffect">
                                  <p:stCondLst>
                                    <p:cond delay="50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xEl>
                                              <p:pRg st="6" end="6"/>
                                            </p:txEl>
                                          </p:spTgt>
                                        </p:tgtEl>
                                        <p:attrNameLst>
                                          <p:attrName>style.visibility</p:attrName>
                                        </p:attrNameLst>
                                      </p:cBhvr>
                                      <p:to>
                                        <p:strVal val="visible"/>
                                      </p:to>
                                    </p:set>
                                  </p:childTnLst>
                                </p:cTn>
                              </p:par>
                              <p:par>
                                <p:cTn id="77" presetID="6" presetClass="emph" presetSubtype="0" fill="hold" nodeType="withEffect">
                                  <p:stCondLst>
                                    <p:cond delay="0"/>
                                  </p:stCondLst>
                                  <p:childTnLst>
                                    <p:animScale>
                                      <p:cBhvr>
                                        <p:cTn id="78" dur="500" fill="hold"/>
                                        <p:tgtEl>
                                          <p:spTgt spid="9"/>
                                        </p:tgtEl>
                                      </p:cBhvr>
                                      <p:by x="25000" y="25000"/>
                                    </p:animScale>
                                  </p:childTnLst>
                                </p:cTn>
                              </p:par>
                              <p:par>
                                <p:cTn id="79" presetID="0" presetClass="path" presetSubtype="0" accel="50000" decel="50000" fill="hold" nodeType="withEffect">
                                  <p:stCondLst>
                                    <p:cond delay="0"/>
                                  </p:stCondLst>
                                  <p:childTnLst>
                                    <p:animMotion origin="layout" path="M -1.45833E-6 -2.59259E-6 L -0.10208 0.30278 " pathEditMode="relative" rAng="0" ptsTypes="AA">
                                      <p:cBhvr>
                                        <p:cTn id="80" dur="500" fill="hold"/>
                                        <p:tgtEl>
                                          <p:spTgt spid="9"/>
                                        </p:tgtEl>
                                        <p:attrNameLst>
                                          <p:attrName>ppt_x</p:attrName>
                                          <p:attrName>ppt_y</p:attrName>
                                        </p:attrNameLst>
                                      </p:cBhvr>
                                      <p:rCtr x="-5104" y="15139"/>
                                    </p:animMotion>
                                  </p:childTnLst>
                                </p:cTn>
                              </p:par>
                            </p:childTnLst>
                          </p:cTn>
                        </p:par>
                        <p:par>
                          <p:cTn id="81" fill="hold">
                            <p:stCondLst>
                              <p:cond delay="500"/>
                            </p:stCondLst>
                            <p:childTnLst>
                              <p:par>
                                <p:cTn id="82" presetID="1" presetClass="entr" presetSubtype="0" fill="hold" nodeType="afterEffect">
                                  <p:stCondLst>
                                    <p:cond delay="500"/>
                                  </p:stCondLst>
                                  <p:childTnLst>
                                    <p:set>
                                      <p:cBhvr>
                                        <p:cTn id="83" dur="1" fill="hold">
                                          <p:stCondLst>
                                            <p:cond delay="0"/>
                                          </p:stCondLst>
                                        </p:cTn>
                                        <p:tgtEl>
                                          <p:spTgt spid="1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6" presetClass="emph" presetSubtype="0" fill="hold" nodeType="clickEffect">
                                  <p:stCondLst>
                                    <p:cond delay="0"/>
                                  </p:stCondLst>
                                  <p:childTnLst>
                                    <p:animScale>
                                      <p:cBhvr>
                                        <p:cTn id="87" dur="500" fill="hold"/>
                                        <p:tgtEl>
                                          <p:spTgt spid="11"/>
                                        </p:tgtEl>
                                      </p:cBhvr>
                                      <p:by x="25000" y="25000"/>
                                    </p:animScale>
                                  </p:childTnLst>
                                </p:cTn>
                              </p:par>
                              <p:par>
                                <p:cTn id="88" presetID="0" presetClass="path" presetSubtype="0" accel="50000" decel="50000" fill="hold" nodeType="withEffect">
                                  <p:stCondLst>
                                    <p:cond delay="0"/>
                                  </p:stCondLst>
                                  <p:childTnLst>
                                    <p:animMotion origin="layout" path="M -0.00704 -0.03565 L 0.01862 0.24375 " pathEditMode="relative" ptsTypes="AA">
                                      <p:cBhvr>
                                        <p:cTn id="89" dur="500" fill="hold"/>
                                        <p:tgtEl>
                                          <p:spTgt spid="11"/>
                                        </p:tgtEl>
                                        <p:attrNameLst>
                                          <p:attrName>ppt_x</p:attrName>
                                          <p:attrName>ppt_y</p:attrName>
                                        </p:attrNameLst>
                                      </p:cBhvr>
                                    </p:animMotion>
                                  </p:childTnLst>
                                </p:cTn>
                              </p:par>
                            </p:childTnLst>
                          </p:cTn>
                        </p:par>
                        <p:par>
                          <p:cTn id="90" fill="hold">
                            <p:stCondLst>
                              <p:cond delay="500"/>
                            </p:stCondLst>
                            <p:childTnLst>
                              <p:par>
                                <p:cTn id="91" presetID="1" presetClass="entr" presetSubtype="0" fill="hold" nodeType="afterEffect">
                                  <p:stCondLst>
                                    <p:cond delay="250"/>
                                  </p:stCondLst>
                                  <p:childTnLst>
                                    <p:set>
                                      <p:cBhvr>
                                        <p:cTn id="92" dur="1" fill="hold">
                                          <p:stCondLst>
                                            <p:cond delay="0"/>
                                          </p:stCondLst>
                                        </p:cTn>
                                        <p:tgtEl>
                                          <p:spTgt spid="16"/>
                                        </p:tgtEl>
                                        <p:attrNameLst>
                                          <p:attrName>style.visibility</p:attrName>
                                        </p:attrNameLst>
                                      </p:cBhvr>
                                      <p:to>
                                        <p:strVal val="visible"/>
                                      </p:to>
                                    </p:se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left)">
                                      <p:cBhvr>
                                        <p:cTn id="96" dur="500"/>
                                        <p:tgtEl>
                                          <p:spTgt spid="18"/>
                                        </p:tgtEl>
                                      </p:cBhvr>
                                    </p:animEffect>
                                  </p:childTnLst>
                                </p:cTn>
                              </p:par>
                            </p:childTnLst>
                          </p:cTn>
                        </p:par>
                        <p:par>
                          <p:cTn id="97" fill="hold">
                            <p:stCondLst>
                              <p:cond delay="1250"/>
                            </p:stCondLst>
                            <p:childTnLst>
                              <p:par>
                                <p:cTn id="98" presetID="22" presetClass="entr" presetSubtype="8"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childTnLst>
                          </p:cTn>
                        </p:par>
                        <p:par>
                          <p:cTn id="101" fill="hold">
                            <p:stCondLst>
                              <p:cond delay="1750"/>
                            </p:stCondLst>
                            <p:childTnLst>
                              <p:par>
                                <p:cTn id="102" presetID="22" presetClass="entr" presetSubtype="8" fill="hold"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par>
                                <p:cTn id="105" presetID="22" presetClass="entr" presetSubtype="8" fill="hold"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par>
                                <p:cTn id="108" presetID="22" presetClass="entr" presetSubtype="8" fill="hold"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wipe(left)">
                                      <p:cBhvr>
                                        <p:cTn id="110" dur="500"/>
                                        <p:tgtEl>
                                          <p:spTgt spid="29"/>
                                        </p:tgtEl>
                                      </p:cBhvr>
                                    </p:animEffect>
                                  </p:childTnLst>
                                </p:cTn>
                              </p:par>
                              <p:par>
                                <p:cTn id="111" presetID="22" presetClass="entr" presetSubtype="4"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down)">
                                      <p:cBhvr>
                                        <p:cTn id="113" dur="500"/>
                                        <p:tgtEl>
                                          <p:spTgt spid="31"/>
                                        </p:tgtEl>
                                      </p:cBhvr>
                                    </p:animEffect>
                                  </p:childTnLst>
                                </p:cTn>
                              </p:par>
                              <p:par>
                                <p:cTn id="114" presetID="22" presetClass="entr" presetSubtype="4" fill="hold"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down)">
                                      <p:cBhvr>
                                        <p:cTn id="116" dur="500"/>
                                        <p:tgtEl>
                                          <p:spTgt spid="33"/>
                                        </p:tgtEl>
                                      </p:cBhvr>
                                    </p:animEffect>
                                  </p:childTnLst>
                                </p:cTn>
                              </p:par>
                              <p:par>
                                <p:cTn id="117" presetID="22" presetClass="entr" presetSubtype="4" fill="hold"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down)">
                                      <p:cBhvr>
                                        <p:cTn id="1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0" y="-1"/>
            <a:ext cx="12192476" cy="6858001"/>
          </a:xfrm>
        </p:spPr>
      </p:pic>
      <p:sp>
        <p:nvSpPr>
          <p:cNvPr id="3" name="Title 11"/>
          <p:cNvSpPr txBox="1">
            <a:spLocks/>
          </p:cNvSpPr>
          <p:nvPr/>
        </p:nvSpPr>
        <p:spPr>
          <a:xfrm>
            <a:off x="5813659" y="1703672"/>
            <a:ext cx="5995990" cy="519764"/>
          </a:xfrm>
          <a:prstGeom prst="rect">
            <a:avLst/>
          </a:prstGeom>
        </p:spPr>
        <p:txBody>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400" dirty="0" smtClean="0"/>
              <a:t>Visualize, Correlate, Search </a:t>
            </a:r>
            <a:r>
              <a:rPr lang="en-US" sz="2400" smtClean="0"/>
              <a:t>&amp; Discover</a:t>
            </a:r>
            <a:endParaRPr lang="en-US" sz="2400" dirty="0"/>
          </a:p>
        </p:txBody>
      </p:sp>
    </p:spTree>
    <p:extLst>
      <p:ext uri="{BB962C8B-B14F-4D97-AF65-F5344CB8AC3E}">
        <p14:creationId xmlns:p14="http://schemas.microsoft.com/office/powerpoint/2010/main" val="74259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83385" y="956214"/>
            <a:ext cx="5810462" cy="5677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1"/>
          <p:cNvSpPr>
            <a:spLocks noGrp="1"/>
          </p:cNvSpPr>
          <p:nvPr>
            <p:ph type="title"/>
          </p:nvPr>
        </p:nvSpPr>
        <p:spPr/>
        <p:txBody>
          <a:bodyPr/>
          <a:lstStyle/>
          <a:p>
            <a:r>
              <a:rPr lang="en-US"/>
              <a:t>Bringing It Together for Business &amp; Users</a:t>
            </a: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67327" y="951452"/>
            <a:ext cx="5069421" cy="5743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0178" y="956214"/>
            <a:ext cx="5062195" cy="573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300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8</a:t>
            </a:r>
            <a:r>
              <a:rPr lang="en-US" dirty="0" smtClean="0"/>
              <a:t>: </a:t>
            </a:r>
            <a:r>
              <a:rPr lang="en-US" dirty="0"/>
              <a:t>Take away from workshop</a:t>
            </a: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Autofit/>
          </a:bodyPr>
          <a:lstStyle/>
          <a:p>
            <a:r>
              <a:rPr lang="en-US" sz="2800" dirty="0"/>
              <a:t>Feedback from this session</a:t>
            </a:r>
          </a:p>
          <a:p>
            <a:pPr lvl="1"/>
            <a:r>
              <a:rPr lang="en-US" sz="2800" dirty="0" err="1"/>
              <a:t>Goto</a:t>
            </a:r>
            <a:r>
              <a:rPr lang="en-US" sz="2800" dirty="0"/>
              <a:t> </a:t>
            </a:r>
            <a:r>
              <a:rPr lang="en-US" sz="2800" dirty="0">
                <a:solidFill>
                  <a:schemeClr val="tx1"/>
                </a:solidFill>
              </a:rPr>
              <a:t>https://</a:t>
            </a:r>
            <a:r>
              <a:rPr lang="en-US" sz="2800" dirty="0" err="1">
                <a:solidFill>
                  <a:schemeClr val="tx1"/>
                </a:solidFill>
              </a:rPr>
              <a:t>www.surveymonkey.com</a:t>
            </a:r>
            <a:r>
              <a:rPr lang="en-US" sz="2800" dirty="0">
                <a:solidFill>
                  <a:schemeClr val="tx1"/>
                </a:solidFill>
              </a:rPr>
              <a:t>/r/35LZ785</a:t>
            </a:r>
          </a:p>
          <a:p>
            <a:pPr lvl="1"/>
            <a:r>
              <a:rPr lang="en-US" sz="2800" dirty="0"/>
              <a:t>Please provide honest comments</a:t>
            </a:r>
          </a:p>
          <a:p>
            <a:r>
              <a:rPr lang="en-US" sz="2800" dirty="0"/>
              <a:t>Thank you for taking this DevOps journey with us. If you have any questions please feel free to contact </a:t>
            </a:r>
            <a:r>
              <a:rPr lang="en-US" sz="2800" dirty="0" smtClean="0"/>
              <a:t>us or </a:t>
            </a:r>
            <a:r>
              <a:rPr lang="en-US" sz="2800" dirty="0"/>
              <a:t>contact your local sales team</a:t>
            </a:r>
          </a:p>
        </p:txBody>
      </p:sp>
    </p:spTree>
    <p:extLst>
      <p:ext uri="{BB962C8B-B14F-4D97-AF65-F5344CB8AC3E}">
        <p14:creationId xmlns:p14="http://schemas.microsoft.com/office/powerpoint/2010/main" val="61556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4833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Buttercup-Go</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vert="horz" lIns="91440" tIns="45720" rIns="91440" bIns="45720" rtlCol="0" anchor="t">
            <a:noAutofit/>
          </a:bodyPr>
          <a:lstStyle/>
          <a:p>
            <a:r>
              <a:rPr lang="en-US"/>
              <a:t>A quick introduction to our application </a:t>
            </a:r>
          </a:p>
        </p:txBody>
      </p:sp>
    </p:spTree>
    <p:extLst>
      <p:ext uri="{BB962C8B-B14F-4D97-AF65-F5344CB8AC3E}">
        <p14:creationId xmlns:p14="http://schemas.microsoft.com/office/powerpoint/2010/main" val="76340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Buttercup Go!</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13034" y="1300974"/>
            <a:ext cx="3669753" cy="4834633"/>
          </a:xfrm>
          <a:prstGeom prst="rect">
            <a:avLst/>
          </a:prstGeom>
        </p:spPr>
      </p:pic>
      <p:sp>
        <p:nvSpPr>
          <p:cNvPr id="6" name="TextBox 5"/>
          <p:cNvSpPr txBox="1"/>
          <p:nvPr/>
        </p:nvSpPr>
        <p:spPr>
          <a:xfrm>
            <a:off x="1458951" y="2668774"/>
            <a:ext cx="4328429" cy="3046988"/>
          </a:xfrm>
          <a:prstGeom prst="rect">
            <a:avLst/>
          </a:prstGeom>
          <a:noFill/>
        </p:spPr>
        <p:txBody>
          <a:bodyPr wrap="none" rtlCol="0" anchor="t">
            <a:spAutoFit/>
          </a:bodyPr>
          <a:lstStyle/>
          <a:p>
            <a:r>
              <a:rPr lang="en-US" sz="3200" dirty="0"/>
              <a:t>Give it a try!</a:t>
            </a:r>
          </a:p>
          <a:p>
            <a:endParaRPr lang="en-US" sz="3200" dirty="0"/>
          </a:p>
          <a:p>
            <a:r>
              <a:rPr lang="en-US" sz="3200" dirty="0">
                <a:hlinkClick r:id="rId4"/>
              </a:rPr>
              <a:t>https://buttercup.rocks/</a:t>
            </a:r>
            <a:endParaRPr lang="en-US" sz="3200" dirty="0"/>
          </a:p>
          <a:p>
            <a:endParaRPr lang="en-US" sz="3200" dirty="0"/>
          </a:p>
          <a:p>
            <a:endParaRPr lang="en-US" sz="3200" dirty="0"/>
          </a:p>
          <a:p>
            <a:r>
              <a:rPr lang="en-US" sz="2400" dirty="0">
                <a:hlinkClick r:id="rId5"/>
              </a:rPr>
              <a:t>How did you do?</a:t>
            </a:r>
            <a:r>
              <a:rPr lang="en-US" sz="2400" dirty="0"/>
              <a:t> </a:t>
            </a:r>
            <a:r>
              <a:rPr lang="en-US" sz="3200" dirty="0"/>
              <a:t> </a:t>
            </a:r>
          </a:p>
        </p:txBody>
      </p:sp>
    </p:spTree>
    <p:extLst>
      <p:ext uri="{BB962C8B-B14F-4D97-AF65-F5344CB8AC3E}">
        <p14:creationId xmlns:p14="http://schemas.microsoft.com/office/powerpoint/2010/main" val="12451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7590" y="1453361"/>
            <a:ext cx="9054177" cy="2873153"/>
          </a:xfrm>
        </p:spPr>
        <p:txBody>
          <a:bodyPr/>
          <a:lstStyle/>
          <a:p>
            <a:r>
              <a:rPr lang="en-US" sz="4800"/>
              <a:t>Modern Architecture</a:t>
            </a:r>
            <a:endParaRPr lang="en-US" sz="3600" b="1" cap="all">
              <a:solidFill>
                <a:srgbClr val="FFFFFF"/>
              </a:solidFill>
              <a:latin typeface="+mn-lt"/>
              <a:ea typeface="+mn-ea"/>
              <a:cs typeface="+mn-cs"/>
            </a:endParaRPr>
          </a:p>
        </p:txBody>
      </p:sp>
      <p:sp>
        <p:nvSpPr>
          <p:cNvPr id="2" name="Text Placeholder 1"/>
          <p:cNvSpPr>
            <a:spLocks noGrp="1"/>
          </p:cNvSpPr>
          <p:nvPr>
            <p:ph type="body" sz="quarter" idx="14"/>
          </p:nvPr>
        </p:nvSpPr>
        <p:spPr/>
        <p:txBody>
          <a:bodyPr/>
          <a:lstStyle/>
          <a:p>
            <a:r>
              <a:rPr lang="en-US"/>
              <a:t>The Technology behind the application</a:t>
            </a:r>
          </a:p>
        </p:txBody>
      </p:sp>
    </p:spTree>
    <p:extLst>
      <p:ext uri="{BB962C8B-B14F-4D97-AF65-F5344CB8AC3E}">
        <p14:creationId xmlns:p14="http://schemas.microsoft.com/office/powerpoint/2010/main" val="199427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 y="361950"/>
            <a:ext cx="12197318" cy="604007"/>
          </a:xfrm>
        </p:spPr>
        <p:txBody>
          <a:bodyPr/>
          <a:lstStyle/>
          <a:p>
            <a:r>
              <a:rPr lang="en-US"/>
              <a:t>Buttercup Go Technology Layout</a:t>
            </a:r>
          </a:p>
        </p:txBody>
      </p:sp>
      <p:sp>
        <p:nvSpPr>
          <p:cNvPr id="3" name="Rectangle 2"/>
          <p:cNvSpPr/>
          <p:nvPr/>
        </p:nvSpPr>
        <p:spPr>
          <a:xfrm>
            <a:off x="5314950" y="1990725"/>
            <a:ext cx="146433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NGINX</a:t>
            </a:r>
          </a:p>
        </p:txBody>
      </p:sp>
      <p:sp>
        <p:nvSpPr>
          <p:cNvPr id="4" name="Arrow: Right 3"/>
          <p:cNvSpPr/>
          <p:nvPr/>
        </p:nvSpPr>
        <p:spPr>
          <a:xfrm>
            <a:off x="6924675" y="2209800"/>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5" name="Rectangle 4"/>
          <p:cNvSpPr/>
          <p:nvPr/>
        </p:nvSpPr>
        <p:spPr>
          <a:xfrm>
            <a:off x="5286375" y="3819525"/>
            <a:ext cx="1465472"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JENKINS</a:t>
            </a:r>
          </a:p>
        </p:txBody>
      </p:sp>
      <p:sp>
        <p:nvSpPr>
          <p:cNvPr id="6" name="Rectangle 5"/>
          <p:cNvSpPr/>
          <p:nvPr/>
        </p:nvSpPr>
        <p:spPr>
          <a:xfrm>
            <a:off x="2295525" y="3819525"/>
            <a:ext cx="180402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BITBUCKET</a:t>
            </a:r>
          </a:p>
        </p:txBody>
      </p:sp>
      <p:cxnSp>
        <p:nvCxnSpPr>
          <p:cNvPr id="8" name="Straight Arrow Connector 7"/>
          <p:cNvCxnSpPr/>
          <p:nvPr/>
        </p:nvCxnSpPr>
        <p:spPr>
          <a:xfrm>
            <a:off x="8877300" y="3571875"/>
            <a:ext cx="914400" cy="914400"/>
          </a:xfrm>
          <a:prstGeom prst="straightConnector1">
            <a:avLst/>
          </a:prstGeom>
          <a:solidFill>
            <a:schemeClr val="tx1"/>
          </a:solidFill>
          <a:ln>
            <a:no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Arrow: Right 8"/>
          <p:cNvSpPr/>
          <p:nvPr/>
        </p:nvSpPr>
        <p:spPr>
          <a:xfrm>
            <a:off x="6924675" y="40862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0" name="Rectangle 9"/>
          <p:cNvSpPr/>
          <p:nvPr/>
        </p:nvSpPr>
        <p:spPr>
          <a:xfrm>
            <a:off x="8181975" y="23812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APP SERVER</a:t>
            </a:r>
            <a:endParaRPr lang="en-US">
              <a:solidFill>
                <a:srgbClr val="FFFFFF"/>
              </a:solidFill>
              <a:latin typeface="Arial"/>
            </a:endParaRPr>
          </a:p>
        </p:txBody>
      </p:sp>
      <p:pic>
        <p:nvPicPr>
          <p:cNvPr id="12" name="Picture 11" descr="vICOrL2U.png"/>
          <p:cNvPicPr>
            <a:picLocks noChangeAspect="1"/>
          </p:cNvPicPr>
          <p:nvPr/>
        </p:nvPicPr>
        <p:blipFill>
          <a:blip r:embed="rId3"/>
          <a:stretch>
            <a:fillRect/>
          </a:stretch>
        </p:blipFill>
        <p:spPr>
          <a:xfrm>
            <a:off x="11334750" y="3038475"/>
            <a:ext cx="672861" cy="672861"/>
          </a:xfrm>
          <a:prstGeom prst="rect">
            <a:avLst/>
          </a:prstGeom>
        </p:spPr>
      </p:pic>
      <p:sp>
        <p:nvSpPr>
          <p:cNvPr id="13" name="Arrow: Right 12"/>
          <p:cNvSpPr/>
          <p:nvPr/>
        </p:nvSpPr>
        <p:spPr>
          <a:xfrm>
            <a:off x="10191750" y="31337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4" name="Arrow: Right 13"/>
          <p:cNvSpPr/>
          <p:nvPr/>
        </p:nvSpPr>
        <p:spPr>
          <a:xfrm>
            <a:off x="4295775" y="4057650"/>
            <a:ext cx="799981" cy="48418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pic>
        <p:nvPicPr>
          <p:cNvPr id="15" name="Picture 14" descr="end-user.png"/>
          <p:cNvPicPr>
            <a:picLocks noChangeAspect="1"/>
          </p:cNvPicPr>
          <p:nvPr/>
        </p:nvPicPr>
        <p:blipFill>
          <a:blip r:embed="rId4"/>
          <a:stretch>
            <a:fillRect/>
          </a:stretch>
        </p:blipFill>
        <p:spPr>
          <a:xfrm>
            <a:off x="2438400" y="1695450"/>
            <a:ext cx="1609071" cy="1283300"/>
          </a:xfrm>
          <a:prstGeom prst="rect">
            <a:avLst/>
          </a:prstGeom>
        </p:spPr>
      </p:pic>
      <p:sp>
        <p:nvSpPr>
          <p:cNvPr id="16" name="Arrow: Right 15"/>
          <p:cNvSpPr/>
          <p:nvPr/>
        </p:nvSpPr>
        <p:spPr>
          <a:xfrm>
            <a:off x="4162425" y="2219325"/>
            <a:ext cx="978408"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17" name="Rectangle 16"/>
          <p:cNvSpPr/>
          <p:nvPr/>
        </p:nvSpPr>
        <p:spPr>
          <a:xfrm>
            <a:off x="8181975" y="3486150"/>
            <a:ext cx="1820173"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Arial"/>
              </a:rPr>
              <a:t>APP SERVER</a:t>
            </a:r>
            <a:endParaRPr lang="en-US">
              <a:solidFill>
                <a:srgbClr val="FFFFFF"/>
              </a:solidFill>
              <a:latin typeface="Arial"/>
            </a:endParaRPr>
          </a:p>
        </p:txBody>
      </p:sp>
      <p:pic>
        <p:nvPicPr>
          <p:cNvPr id="18" name="Picture 17" descr="226px-Jenkins_logo.svg.png"/>
          <p:cNvPicPr>
            <a:picLocks noChangeAspect="1"/>
          </p:cNvPicPr>
          <p:nvPr/>
        </p:nvPicPr>
        <p:blipFill>
          <a:blip r:embed="rId5"/>
          <a:stretch>
            <a:fillRect/>
          </a:stretch>
        </p:blipFill>
        <p:spPr>
          <a:xfrm>
            <a:off x="8105775" y="4467225"/>
            <a:ext cx="479686" cy="658843"/>
          </a:xfrm>
          <a:prstGeom prst="rect">
            <a:avLst/>
          </a:prstGeom>
        </p:spPr>
      </p:pic>
      <p:sp>
        <p:nvSpPr>
          <p:cNvPr id="19" name="TextBox 18"/>
          <p:cNvSpPr txBox="1"/>
          <p:nvPr/>
        </p:nvSpPr>
        <p:spPr>
          <a:xfrm>
            <a:off x="8553450" y="4629150"/>
            <a:ext cx="2096219" cy="307975"/>
          </a:xfrm>
          <a:prstGeom prst="rect">
            <a:avLst/>
          </a:prstGeom>
        </p:spPr>
        <p:txBody>
          <a:bodyPr rtlCol="0">
            <a:spAutoFit/>
          </a:bodyPr>
          <a:lstStyle/>
          <a:p>
            <a:pPr algn="ctr"/>
            <a:r>
              <a:rPr lang="en-US" sz="1400" b="1"/>
              <a:t>Jenkins Build Slaves</a:t>
            </a:r>
            <a:endParaRPr lang="en-US" sz="1400" b="1">
              <a:solidFill>
                <a:srgbClr val="000000"/>
              </a:solidFill>
              <a:latin typeface="Arial"/>
            </a:endParaRPr>
          </a:p>
        </p:txBody>
      </p:sp>
      <p:pic>
        <p:nvPicPr>
          <p:cNvPr id="20" name="Picture 19" descr="Developer-Icon.png"/>
          <p:cNvPicPr>
            <a:picLocks noChangeAspect="1"/>
          </p:cNvPicPr>
          <p:nvPr/>
        </p:nvPicPr>
        <p:blipFill>
          <a:blip r:embed="rId6"/>
          <a:stretch>
            <a:fillRect/>
          </a:stretch>
        </p:blipFill>
        <p:spPr>
          <a:xfrm>
            <a:off x="276225" y="3849688"/>
            <a:ext cx="1125877" cy="1069196"/>
          </a:xfrm>
          <a:prstGeom prst="rect">
            <a:avLst/>
          </a:prstGeom>
        </p:spPr>
      </p:pic>
      <p:sp>
        <p:nvSpPr>
          <p:cNvPr id="21" name="Arrow: Right 20"/>
          <p:cNvSpPr/>
          <p:nvPr/>
        </p:nvSpPr>
        <p:spPr>
          <a:xfrm>
            <a:off x="1435759" y="4038600"/>
            <a:ext cx="751816" cy="48577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solidFill>
                <a:schemeClr val="bg1"/>
              </a:solidFill>
            </a:endParaRPr>
          </a:p>
        </p:txBody>
      </p:sp>
      <p:sp>
        <p:nvSpPr>
          <p:cNvPr id="22" name="TextBox 21"/>
          <p:cNvSpPr txBox="1"/>
          <p:nvPr/>
        </p:nvSpPr>
        <p:spPr>
          <a:xfrm>
            <a:off x="1816759" y="4739676"/>
            <a:ext cx="2743200" cy="646331"/>
          </a:xfrm>
          <a:prstGeom prst="rect">
            <a:avLst/>
          </a:prstGeom>
        </p:spPr>
        <p:txBody>
          <a:bodyPr rtlCol="0">
            <a:spAutoFit/>
          </a:bodyPr>
          <a:lstStyle/>
          <a:p>
            <a:pPr algn="ctr"/>
            <a:r>
              <a:rPr lang="en-US" b="1">
                <a:solidFill>
                  <a:srgbClr val="000000"/>
                </a:solidFill>
                <a:latin typeface="Arial"/>
              </a:rPr>
              <a:t>Source Code Management</a:t>
            </a:r>
            <a:endParaRPr lang="en-US" sz="1600" b="1">
              <a:solidFill>
                <a:srgbClr val="000000"/>
              </a:solidFill>
              <a:latin typeface="Arial"/>
            </a:endParaRPr>
          </a:p>
        </p:txBody>
      </p:sp>
      <p:sp>
        <p:nvSpPr>
          <p:cNvPr id="24" name="TextBox 23"/>
          <p:cNvSpPr txBox="1"/>
          <p:nvPr/>
        </p:nvSpPr>
        <p:spPr>
          <a:xfrm>
            <a:off x="4690253" y="4739676"/>
            <a:ext cx="2743200" cy="646331"/>
          </a:xfrm>
          <a:prstGeom prst="rect">
            <a:avLst/>
          </a:prstGeom>
        </p:spPr>
        <p:txBody>
          <a:bodyPr rtlCol="0">
            <a:spAutoFit/>
          </a:bodyPr>
          <a:lstStyle/>
          <a:p>
            <a:pPr algn="ctr"/>
            <a:r>
              <a:rPr lang="en-US" b="1">
                <a:solidFill>
                  <a:srgbClr val="000000"/>
                </a:solidFill>
                <a:latin typeface="Arial"/>
              </a:rPr>
              <a:t>Build </a:t>
            </a:r>
            <a:r>
              <a:rPr lang="en-US" b="1">
                <a:latin typeface="Arial"/>
              </a:rPr>
              <a:t/>
            </a:r>
            <a:br>
              <a:rPr lang="en-US" b="1">
                <a:latin typeface="Arial"/>
              </a:rPr>
            </a:br>
            <a:r>
              <a:rPr lang="en-US" b="1">
                <a:solidFill>
                  <a:srgbClr val="000000"/>
                </a:solidFill>
                <a:latin typeface="Arial"/>
              </a:rPr>
              <a:t>Toolset</a:t>
            </a:r>
          </a:p>
        </p:txBody>
      </p:sp>
    </p:spTree>
    <p:extLst>
      <p:ext uri="{BB962C8B-B14F-4D97-AF65-F5344CB8AC3E}">
        <p14:creationId xmlns:p14="http://schemas.microsoft.com/office/powerpoint/2010/main" val="361312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Splunk 2017 - 2">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sz="24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plunk-Corp-2017-ALPHA-103" id="{52C95D3E-07F4-EA49-A724-51F4EECEC351}" vid="{D2EB3C72-452B-E542-8963-A920A58DDF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4235</TotalTime>
  <Words>1318</Words>
  <Application>Microsoft Macintosh PowerPoint</Application>
  <PresentationFormat>Widescreen</PresentationFormat>
  <Paragraphs>425</Paragraphs>
  <Slides>59</Slides>
  <Notes>46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.LucidaGrandeUI</vt:lpstr>
      <vt:lpstr>Arial Black</vt:lpstr>
      <vt:lpstr>Calibri</vt:lpstr>
      <vt:lpstr>Courier New</vt:lpstr>
      <vt:lpstr>Lucida Grande</vt:lpstr>
      <vt:lpstr>Mangal</vt:lpstr>
      <vt:lpstr>Monaco</vt:lpstr>
      <vt:lpstr>Wingdings</vt:lpstr>
      <vt:lpstr>Wingdings 3</vt:lpstr>
      <vt:lpstr>Arial</vt:lpstr>
      <vt:lpstr>Custom Design</vt:lpstr>
      <vt:lpstr>While you’re waiting…</vt:lpstr>
      <vt:lpstr>Splunk Modern Application Development Workshop</vt:lpstr>
      <vt:lpstr>Safe Harbor Statement</vt:lpstr>
      <vt:lpstr>Technology Level Set</vt:lpstr>
      <vt:lpstr>Today’s Lab Outline</vt:lpstr>
      <vt:lpstr>Buttercup-Go</vt:lpstr>
      <vt:lpstr>Buttercup Go!</vt:lpstr>
      <vt:lpstr>Modern Architecture</vt:lpstr>
      <vt:lpstr>Buttercup Go Technology Layout</vt:lpstr>
      <vt:lpstr>Buttercup Go Workshop Layout</vt:lpstr>
      <vt:lpstr>Demo Environment</vt:lpstr>
      <vt:lpstr>Docker-ized!</vt:lpstr>
      <vt:lpstr>and it all runs in AWS</vt:lpstr>
      <vt:lpstr>Modern App Dev Tools</vt:lpstr>
      <vt:lpstr>Bitbucket (Source Code Management)</vt:lpstr>
      <vt:lpstr>Source Code Management (Bitbucket/GitHub)</vt:lpstr>
      <vt:lpstr>Making Changes...There's a Process</vt:lpstr>
      <vt:lpstr>Automated Deployment - CI/CD using Jenkins</vt:lpstr>
      <vt:lpstr>Authentication</vt:lpstr>
      <vt:lpstr>How it works from the user’s perspective </vt:lpstr>
      <vt:lpstr>How Auth0 really works</vt:lpstr>
      <vt:lpstr>What can I see in Splunk?</vt:lpstr>
      <vt:lpstr>Data Gathering</vt:lpstr>
      <vt:lpstr>Splunk HTTP Event Collector (HEC)</vt:lpstr>
      <vt:lpstr>Capture Business Metrics from the App via HEC</vt:lpstr>
      <vt:lpstr>End User Experience - Boomerang.js &amp; HEC</vt:lpstr>
      <vt:lpstr>End User Experience - Mint.js</vt:lpstr>
      <vt:lpstr>APM – New Relic</vt:lpstr>
      <vt:lpstr>How does this all Fit Together?</vt:lpstr>
      <vt:lpstr>Build Chain Automation</vt:lpstr>
      <vt:lpstr>Run &amp; Monitor</vt:lpstr>
      <vt:lpstr>DevOps + Application Monitoring</vt:lpstr>
      <vt:lpstr>Bringing It Together for DevOps</vt:lpstr>
      <vt:lpstr>Bringing It Together for Business &amp; Users</vt:lpstr>
      <vt:lpstr>Realtime Gaming Metrics</vt:lpstr>
      <vt:lpstr>Let’s Get Started Already…</vt:lpstr>
      <vt:lpstr>Break!</vt:lpstr>
      <vt:lpstr>Ready for some Fun ?</vt:lpstr>
      <vt:lpstr>Node.js – Server and Client</vt:lpstr>
      <vt:lpstr>Module 1: Installation &amp; Startup</vt:lpstr>
      <vt:lpstr>Module 2: Environment Verification</vt:lpstr>
      <vt:lpstr>Your local file system</vt:lpstr>
      <vt:lpstr>Module 3: Modifying the Game Images</vt:lpstr>
      <vt:lpstr>Before and After…</vt:lpstr>
      <vt:lpstr>Module 4: Adding End User Monitoring with Boomerang.js &amp; HEC</vt:lpstr>
      <vt:lpstr>Before and After…</vt:lpstr>
      <vt:lpstr>Module 5: HEC in High Volume Environments</vt:lpstr>
      <vt:lpstr>Before and After…</vt:lpstr>
      <vt:lpstr>Dashboard Metrics for Fast Mode</vt:lpstr>
      <vt:lpstr>Module 6: Adding an APM Tool – New Relic</vt:lpstr>
      <vt:lpstr>Before and After…</vt:lpstr>
      <vt:lpstr>Module 7: Examing Gaming (Business) Metrics</vt:lpstr>
      <vt:lpstr>Module 7a: Real Time Metrics Collection</vt:lpstr>
      <vt:lpstr>Wrapping Up…</vt:lpstr>
      <vt:lpstr>Splunk with Modern Application Development</vt:lpstr>
      <vt:lpstr>PowerPoint Presentation</vt:lpstr>
      <vt:lpstr>Bringing It Together for Business &amp; Users</vt:lpstr>
      <vt:lpstr>Module 8: Take away from workshop</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Modern Application Development Workshop</dc:title>
  <cp:lastModifiedBy>Tom Martin</cp:lastModifiedBy>
  <cp:revision>97</cp:revision>
  <dcterms:modified xsi:type="dcterms:W3CDTF">2017-08-03T17:04:27Z</dcterms:modified>
</cp:coreProperties>
</file>